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29" r:id="rId14"/>
    <p:sldId id="313" r:id="rId15"/>
    <p:sldId id="314" r:id="rId16"/>
    <p:sldId id="315" r:id="rId17"/>
    <p:sldId id="316" r:id="rId18"/>
    <p:sldId id="317" r:id="rId19"/>
    <p:sldId id="318" r:id="rId20"/>
    <p:sldId id="319" r:id="rId21"/>
    <p:sldId id="320" r:id="rId22"/>
    <p:sldId id="321" r:id="rId23"/>
    <p:sldId id="322" r:id="rId24"/>
    <p:sldId id="323" r:id="rId25"/>
    <p:sldId id="325" r:id="rId26"/>
    <p:sldId id="326" r:id="rId27"/>
    <p:sldId id="327" r:id="rId28"/>
    <p:sldId id="328" r:id="rId29"/>
    <p:sldId id="300" r:id="rId30"/>
  </p:sldIdLst>
  <p:sldSz cx="9144000" cy="6858000" type="screen4x3"/>
  <p:notesSz cx="6888163" cy="100187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B9C"/>
    <a:srgbClr val="E7EBF5"/>
    <a:srgbClr val="D0D8E8"/>
    <a:srgbClr val="2D5A9D"/>
    <a:srgbClr val="303D9A"/>
    <a:srgbClr val="394A91"/>
    <a:srgbClr val="3C618E"/>
    <a:srgbClr val="993366"/>
    <a:srgbClr val="FFCCFF"/>
    <a:srgbClr val="9E3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5405" autoAdjust="0"/>
  </p:normalViewPr>
  <p:slideViewPr>
    <p:cSldViewPr>
      <p:cViewPr varScale="1">
        <p:scale>
          <a:sx n="111" d="100"/>
          <a:sy n="111" d="100"/>
        </p:scale>
        <p:origin x="151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2106" y="-10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84870" cy="500935"/>
          </a:xfrm>
          <a:prstGeom prst="rect">
            <a:avLst/>
          </a:prstGeom>
        </p:spPr>
        <p:txBody>
          <a:bodyPr vert="horz" lIns="92428" tIns="46214" rIns="92428" bIns="46214" rtlCol="0"/>
          <a:lstStyle>
            <a:lvl1pPr algn="l">
              <a:defRPr sz="1200"/>
            </a:lvl1pPr>
          </a:lstStyle>
          <a:p>
            <a:endParaRPr lang="ru-RU"/>
          </a:p>
        </p:txBody>
      </p:sp>
      <p:sp>
        <p:nvSpPr>
          <p:cNvPr id="3" name="Дата 2"/>
          <p:cNvSpPr>
            <a:spLocks noGrp="1"/>
          </p:cNvSpPr>
          <p:nvPr>
            <p:ph type="dt" idx="1"/>
          </p:nvPr>
        </p:nvSpPr>
        <p:spPr>
          <a:xfrm>
            <a:off x="3901699" y="1"/>
            <a:ext cx="2984870" cy="500935"/>
          </a:xfrm>
          <a:prstGeom prst="rect">
            <a:avLst/>
          </a:prstGeom>
        </p:spPr>
        <p:txBody>
          <a:bodyPr vert="horz" lIns="92428" tIns="46214" rIns="92428" bIns="46214" rtlCol="0"/>
          <a:lstStyle>
            <a:lvl1pPr algn="r">
              <a:defRPr sz="1200"/>
            </a:lvl1pPr>
          </a:lstStyle>
          <a:p>
            <a:fld id="{C1CE5C06-1242-4937-8817-6C3B470818EC}" type="datetimeFigureOut">
              <a:rPr lang="ru-RU" smtClean="0"/>
              <a:pPr/>
              <a:t>19.02.2020</a:t>
            </a:fld>
            <a:endParaRPr lang="ru-RU"/>
          </a:p>
        </p:txBody>
      </p:sp>
      <p:sp>
        <p:nvSpPr>
          <p:cNvPr id="4" name="Образ слайда 3"/>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2428" tIns="46214" rIns="92428" bIns="46214" rtlCol="0" anchor="ctr"/>
          <a:lstStyle/>
          <a:p>
            <a:endParaRPr lang="ru-RU"/>
          </a:p>
        </p:txBody>
      </p:sp>
      <p:sp>
        <p:nvSpPr>
          <p:cNvPr id="5" name="Заметки 4"/>
          <p:cNvSpPr>
            <a:spLocks noGrp="1"/>
          </p:cNvSpPr>
          <p:nvPr>
            <p:ph type="body" sz="quarter" idx="3"/>
          </p:nvPr>
        </p:nvSpPr>
        <p:spPr>
          <a:xfrm>
            <a:off x="688817" y="4758889"/>
            <a:ext cx="5510530" cy="4508421"/>
          </a:xfrm>
          <a:prstGeom prst="rect">
            <a:avLst/>
          </a:prstGeom>
        </p:spPr>
        <p:txBody>
          <a:bodyPr vert="horz" lIns="92428" tIns="46214" rIns="92428" bIns="46214"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516040"/>
            <a:ext cx="2984870" cy="500935"/>
          </a:xfrm>
          <a:prstGeom prst="rect">
            <a:avLst/>
          </a:prstGeom>
        </p:spPr>
        <p:txBody>
          <a:bodyPr vert="horz" lIns="92428" tIns="46214" rIns="92428" bIns="46214" rtlCol="0" anchor="b"/>
          <a:lstStyle>
            <a:lvl1pPr algn="l">
              <a:defRPr sz="1200"/>
            </a:lvl1pPr>
          </a:lstStyle>
          <a:p>
            <a:endParaRPr lang="ru-RU"/>
          </a:p>
        </p:txBody>
      </p:sp>
      <p:sp>
        <p:nvSpPr>
          <p:cNvPr id="7" name="Номер слайда 6"/>
          <p:cNvSpPr>
            <a:spLocks noGrp="1"/>
          </p:cNvSpPr>
          <p:nvPr>
            <p:ph type="sldNum" sz="quarter" idx="5"/>
          </p:nvPr>
        </p:nvSpPr>
        <p:spPr>
          <a:xfrm>
            <a:off x="3901699" y="9516040"/>
            <a:ext cx="2984870" cy="500935"/>
          </a:xfrm>
          <a:prstGeom prst="rect">
            <a:avLst/>
          </a:prstGeom>
        </p:spPr>
        <p:txBody>
          <a:bodyPr vert="horz" lIns="92428" tIns="46214" rIns="92428" bIns="46214" rtlCol="0" anchor="b"/>
          <a:lstStyle>
            <a:lvl1pPr algn="r">
              <a:defRPr sz="1200"/>
            </a:lvl1pPr>
          </a:lstStyle>
          <a:p>
            <a:fld id="{04451199-13DB-41E5-8FB5-13F1204131DD}" type="slidenum">
              <a:rPr lang="ru-RU" smtClean="0"/>
              <a:pPr/>
              <a:t>‹#›</a:t>
            </a:fld>
            <a:endParaRPr lang="ru-RU"/>
          </a:p>
        </p:txBody>
      </p:sp>
    </p:spTree>
    <p:extLst>
      <p:ext uri="{BB962C8B-B14F-4D97-AF65-F5344CB8AC3E}">
        <p14:creationId xmlns:p14="http://schemas.microsoft.com/office/powerpoint/2010/main" val="182730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4"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4"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a:t>Образец заголовка</a:t>
            </a:r>
            <a:endParaRPr lang="en-US"/>
          </a:p>
        </p:txBody>
      </p:sp>
      <p:sp>
        <p:nvSpPr>
          <p:cNvPr id="3"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9"/>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a:t>Вставка рисунка</a:t>
            </a:r>
            <a:endParaRPr lang="en-US" noProof="0" dirty="0"/>
          </a:p>
        </p:txBody>
      </p:sp>
      <p:sp>
        <p:nvSpPr>
          <p:cNvPr id="9" name="Дата 4"/>
          <p:cNvSpPr>
            <a:spLocks noGrp="1"/>
          </p:cNvSpPr>
          <p:nvPr>
            <p:ph type="dt" sz="half" idx="10"/>
          </p:nvPr>
        </p:nvSpPr>
        <p:spPr/>
        <p:txBody>
          <a:bodyPr/>
          <a:lstStyle>
            <a:lvl1pPr>
              <a:defRPr/>
            </a:lvl1pPr>
          </a:lstStyle>
          <a:p>
            <a:fld id="{5E1D0FDD-024B-4D9A-A8DA-1710C23BD42B}" type="datetimeFigureOut">
              <a:rPr lang="ru-RU" smtClean="0"/>
              <a:pPr/>
              <a:t>19.02.2020</a:t>
            </a:fld>
            <a:endParaRPr lang="ru-RU"/>
          </a:p>
        </p:txBody>
      </p:sp>
      <p:sp>
        <p:nvSpPr>
          <p:cNvPr id="10" name="Нижний колонтитул 5"/>
          <p:cNvSpPr>
            <a:spLocks noGrp="1"/>
          </p:cNvSpPr>
          <p:nvPr>
            <p:ph type="ftr" sz="quarter" idx="11"/>
          </p:nvPr>
        </p:nvSpPr>
        <p:spPr/>
        <p:txBody>
          <a:bodyPr/>
          <a:lstStyle>
            <a:lvl1pPr>
              <a:defRPr/>
            </a:lvl1pPr>
          </a:lstStyle>
          <a:p>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fld id="{12EB5D16-DBD6-4DEE-B11D-93107CC2C98C}"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052"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a:t>Образец заголовка</a:t>
            </a:r>
            <a:endParaRPr lang="en-US"/>
          </a:p>
        </p:txBody>
      </p:sp>
      <p:sp>
        <p:nvSpPr>
          <p:cNvPr id="2053"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E1D0FDD-024B-4D9A-A8DA-1710C23BD42B}" type="datetimeFigureOut">
              <a:rPr lang="ru-RU" smtClean="0"/>
              <a:pPr/>
              <a:t>19.02.2020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2EB5D16-DBD6-4DEE-B11D-93107CC2C98C}" type="slidenum">
              <a:rPr lang="ru-RU" smtClean="0"/>
              <a:pPr/>
              <a:t>‹#›</a:t>
            </a:fld>
            <a:endParaRPr lang="ru-RU"/>
          </a:p>
        </p:txBody>
      </p:sp>
      <p:grpSp>
        <p:nvGrpSpPr>
          <p:cNvPr id="2"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340768"/>
            <a:ext cx="7772400" cy="2154540"/>
          </a:xfrm>
        </p:spPr>
        <p:txBody>
          <a:bodyPr>
            <a:noAutofit/>
          </a:bodyPr>
          <a:lstStyle/>
          <a:p>
            <a:pPr algn="ctr">
              <a:lnSpc>
                <a:spcPts val="4000"/>
              </a:lnSpc>
            </a:pPr>
            <a:r>
              <a:rPr lang="ru-RU" sz="2800" dirty="0">
                <a:solidFill>
                  <a:schemeClr val="accent1">
                    <a:lumMod val="50000"/>
                  </a:schemeClr>
                </a:solidFill>
                <a:effectLst/>
                <a:latin typeface="Times New Roman" panose="02020603050405020304" pitchFamily="18" charset="0"/>
                <a:cs typeface="Times New Roman" panose="02020603050405020304" pitchFamily="18" charset="0"/>
              </a:rPr>
              <a:t>Изменения в Положении об эталонах единиц величин, используемых в сфере государственного регулирования обеспечения единства измерений</a:t>
            </a:r>
          </a:p>
        </p:txBody>
      </p:sp>
      <p:sp>
        <p:nvSpPr>
          <p:cNvPr id="3" name="Подзаголовок 2"/>
          <p:cNvSpPr>
            <a:spLocks noGrp="1"/>
          </p:cNvSpPr>
          <p:nvPr>
            <p:ph type="subTitle" idx="1"/>
          </p:nvPr>
        </p:nvSpPr>
        <p:spPr>
          <a:xfrm>
            <a:off x="1403648" y="4581128"/>
            <a:ext cx="6872808" cy="1512168"/>
          </a:xfrm>
        </p:spPr>
        <p:txBody>
          <a:bodyPr>
            <a:noAutofit/>
          </a:bodyPr>
          <a:lstStyle/>
          <a:p>
            <a:pPr algn="r">
              <a:spcBef>
                <a:spcPts val="0"/>
              </a:spcBef>
            </a:pPr>
            <a:r>
              <a:rPr lang="ru-RU" sz="1600" dirty="0">
                <a:solidFill>
                  <a:schemeClr val="accent1">
                    <a:lumMod val="50000"/>
                  </a:schemeClr>
                </a:solidFill>
                <a:latin typeface="Times New Roman" pitchFamily="18" charset="0"/>
                <a:cs typeface="Times New Roman" pitchFamily="18" charset="0"/>
              </a:rPr>
              <a:t>Змачинская Т.Б.</a:t>
            </a:r>
          </a:p>
          <a:p>
            <a:pPr algn="r">
              <a:spcBef>
                <a:spcPts val="0"/>
              </a:spcBef>
            </a:pPr>
            <a:r>
              <a:rPr lang="ru-RU" sz="1600" dirty="0">
                <a:solidFill>
                  <a:schemeClr val="accent1">
                    <a:lumMod val="50000"/>
                  </a:schemeClr>
                </a:solidFill>
                <a:latin typeface="Times New Roman" pitchFamily="18" charset="0"/>
                <a:cs typeface="Times New Roman" pitchFamily="18" charset="0"/>
              </a:rPr>
              <a:t>Главный метролог</a:t>
            </a:r>
          </a:p>
          <a:p>
            <a:pPr algn="r">
              <a:spcBef>
                <a:spcPts val="0"/>
              </a:spcBef>
            </a:pPr>
            <a:r>
              <a:rPr lang="ru-RU" sz="1600" dirty="0">
                <a:solidFill>
                  <a:schemeClr val="accent1">
                    <a:lumMod val="50000"/>
                  </a:schemeClr>
                </a:solidFill>
                <a:latin typeface="Times New Roman" pitchFamily="18" charset="0"/>
                <a:cs typeface="Times New Roman" pitchFamily="18" charset="0"/>
              </a:rPr>
              <a:t>ФБУ «Нижегородский ЦСМ»</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711397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48816" y="532298"/>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556792"/>
            <a:ext cx="8229600" cy="4752528"/>
          </a:xfrm>
        </p:spPr>
        <p:txBody>
          <a:bodyPr/>
          <a:lstStyle/>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17.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Периодическая аттестация эталонов единиц величин</a:t>
            </a:r>
            <a:r>
              <a:rPr lang="ru-RU" sz="1600" dirty="0">
                <a:solidFill>
                  <a:schemeClr val="accent1">
                    <a:lumMod val="50000"/>
                  </a:schemeClr>
                </a:solidFill>
                <a:latin typeface="Times New Roman" panose="02020603050405020304" pitchFamily="18" charset="0"/>
                <a:cs typeface="Times New Roman" panose="02020603050405020304" pitchFamily="18" charset="0"/>
              </a:rPr>
              <a:t>, за исключением государственных первичных эталонов единиц величин, осуществляется в соответствии с государственными или локальными поверочными схемами, методиками аттестации эталонов единиц величин государственными научными метрологическими институтами, государственными региональными центрами метрологии, федеральным государственным бюджетным учреждением "Главный научный метрологический центр" Министерства обороны Российской Федерации (при аттестации эталонов единиц величин, применяемых в области обороны и безопасности государства), содержащими и применяющими эталоны единиц величин с более высокими показателями точности. По результатам периодической аттестации эталонов единиц величин государственные научные метрологические институты, государственные региональные центры метрологии и федеральное государственное бюджетное учреждение "Главный научный метрологический центр" Министерства обороны Российской Федерации, проводившие периодическую аттестацию эталонов единиц величин, оформляют свидетельства об аттестации эталонов единиц величин, подтверждающие их соответствие установленным к ним обязательным требованиям. Требования к оформлению материалов периодической аттестации эталонов единиц величин устанавливаются Министерством промышленности и торговли Российской Федерации.</a:t>
            </a:r>
          </a:p>
          <a:p>
            <a:pPr marL="0" indent="0" algn="just">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06183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48816" y="532298"/>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556792"/>
            <a:ext cx="8229600" cy="2952328"/>
          </a:xfrm>
        </p:spPr>
        <p:txBody>
          <a:bodyPr/>
          <a:lstStyle/>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п.19. Сведения о результатах периодической аттестации эталонов единиц величин, за исключением государственных первичных эталонов единиц величин, а также сведения о результатах поверки средств измерений, применяемых в качестве эталонов единиц величин, передаются юридическими лицами или индивидуальными предпринимателями, выполнившими их периодическую аттестацию или поверку, в Федеральный информационный фонд по обеспечению единства измерений в срок и порядке, которые устанавливаются Министерством промышленности и торговли Российской Федерации в соответствии с частью 3 статьи 20 Федерального закона "Об обеспечении единства измерений".</a:t>
            </a:r>
          </a:p>
          <a:p>
            <a:pPr marL="0" indent="0" algn="just">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52021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48816" y="532298"/>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556792"/>
            <a:ext cx="8229600" cy="2952328"/>
          </a:xfrm>
        </p:spPr>
        <p:txBody>
          <a:bodyPr/>
          <a:lstStyle/>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 22. Передача единицы величины от государственного эталона единицы величины осуществляется в соответствии с методикой аттестации эталона единицы величины, методикой поверки средства измерений или методикой калибровки средства измерений при соблюдении условий применения эталона единицы величины. Методики аттестации эталонов единиц величин, методики поверки средств измерений и методики калибровки средств измерений должны соответствовать требованиям поверочных схем.</a:t>
            </a:r>
          </a:p>
          <a:p>
            <a:pPr algn="just"/>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 23. Локальные поверочные схемы должны соответствовать государственным поверочным схемам тех же величин и обеспечивать прослеживаемость исходных эталонов единиц величин.</a:t>
            </a:r>
          </a:p>
          <a:p>
            <a:pPr marL="0" indent="0" algn="just">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1632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539552" y="404664"/>
            <a:ext cx="8229600" cy="1654132"/>
          </a:xfrm>
        </p:spPr>
        <p:txBody>
          <a:bodyPr/>
          <a:lstStyle/>
          <a:p>
            <a:pPr marL="0" indent="0" algn="just">
              <a:buNone/>
            </a:pPr>
            <a:r>
              <a:rPr lang="ru-RU" sz="1800" b="1" dirty="0">
                <a:solidFill>
                  <a:schemeClr val="accent1">
                    <a:lumMod val="50000"/>
                  </a:schemeClr>
                </a:solidFill>
                <a:latin typeface="Times New Roman" panose="02020603050405020304" pitchFamily="18" charset="0"/>
                <a:cs typeface="Times New Roman" panose="02020603050405020304" pitchFamily="18" charset="0"/>
              </a:rPr>
              <a:t>п. 2 ПП 734 </a:t>
            </a:r>
            <a:r>
              <a:rPr lang="ru-RU" sz="1400" dirty="0">
                <a:solidFill>
                  <a:schemeClr val="accent1">
                    <a:lumMod val="50000"/>
                  </a:schemeClr>
                </a:solidFill>
                <a:latin typeface="Times New Roman" panose="02020603050405020304" pitchFamily="18" charset="0"/>
                <a:cs typeface="Times New Roman" panose="02020603050405020304" pitchFamily="18" charset="0"/>
              </a:rPr>
              <a:t>Министерству промышленности и торговли Российской Федерации в 3-месячный срок установить требования к содержанию и построению государственных поверочных схем и локальных поверочных схем, в том числе к их разработке, утверждению и изменению, требования к оформлению материалов первичной аттестации и периодической аттестации эталонов единиц величин, используемых в сфере государственного регулирования обеспечения единства измерений (далее -эталоны единиц величин), форму свидетельства об аттестации эталона единицы величины, требования к оформлению правил содержания и применения эталона единицы величины.</a:t>
            </a:r>
          </a:p>
        </p:txBody>
      </p:sp>
      <p:pic>
        <p:nvPicPr>
          <p:cNvPr id="2" name="Рисунок 1">
            <a:extLst>
              <a:ext uri="{FF2B5EF4-FFF2-40B4-BE49-F238E27FC236}">
                <a16:creationId xmlns:a16="http://schemas.microsoft.com/office/drawing/2014/main" id="{0E302F18-2A94-4234-A9A1-A09B66B5FD94}"/>
              </a:ext>
            </a:extLst>
          </p:cNvPr>
          <p:cNvPicPr>
            <a:picLocks noChangeAspect="1"/>
          </p:cNvPicPr>
          <p:nvPr/>
        </p:nvPicPr>
        <p:blipFill>
          <a:blip r:embed="rId2"/>
          <a:stretch>
            <a:fillRect/>
          </a:stretch>
        </p:blipFill>
        <p:spPr>
          <a:xfrm>
            <a:off x="1831659" y="2058796"/>
            <a:ext cx="5645385" cy="4389500"/>
          </a:xfrm>
          <a:prstGeom prst="rect">
            <a:avLst/>
          </a:prstGeom>
        </p:spPr>
      </p:pic>
    </p:spTree>
    <p:extLst>
      <p:ext uri="{BB962C8B-B14F-4D97-AF65-F5344CB8AC3E}">
        <p14:creationId xmlns:p14="http://schemas.microsoft.com/office/powerpoint/2010/main" val="15450487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4464496"/>
          </a:xfrm>
        </p:spPr>
        <p:txBody>
          <a:bodyPr/>
          <a:lstStyle/>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требования к оформлению материалов первичной аттестации и периодической аттестации эталонов единиц величин, используемых в сфере государственного регулирования обеспечения единства измерений, согласно приложению 1 к настоящему приказу;</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требования к оформлению правил содержания и применения эталона единицы величины, используемого в сфере государственного регулирования обеспечения единства измерений, согласно приложению 2 к настоящему приказу;</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требования к содержанию и построению государственных поверочных схем и локальных поверочных схем, в том числе к их разработке, утверждению и изменению, согласно приложению 3 к настоящему приказу;</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форма свидетельства об аттестации эталона единицы величины, используемого в сфере государственного регулирования обеспечения единства измерений, согласно приложению № 4 к настоящему приказу;</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форма извещения о непригодности к применению эталона единицы величины, используемого в сфере государственного регулирования обеспечения единства измерений, согласно приложению № 5 к настоящему приказу.</a:t>
            </a:r>
          </a:p>
        </p:txBody>
      </p:sp>
    </p:spTree>
    <p:extLst>
      <p:ext uri="{BB962C8B-B14F-4D97-AF65-F5344CB8AC3E}">
        <p14:creationId xmlns:p14="http://schemas.microsoft.com/office/powerpoint/2010/main" val="25912166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4392488"/>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II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r>
              <a:rPr lang="ru-RU" sz="1800" dirty="0">
                <a:solidFill>
                  <a:schemeClr val="accent1">
                    <a:lumMod val="50000"/>
                  </a:schemeClr>
                </a:solidFill>
                <a:latin typeface="Times New Roman" panose="02020603050405020304" pitchFamily="18" charset="0"/>
                <a:cs typeface="Times New Roman" panose="02020603050405020304" pitchFamily="18" charset="0"/>
              </a:rPr>
              <a:t>правила содержания и применения эталонов;</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(оформляются при отсутствии государственных поверочных схем и при наличии не менее двух ступеней передачи единиц величин);</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паспорта эталонов;</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методики первичной аттестации эталонов;</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свидетельства об аттестации эталонов или извещения о непригодности эталонов;</a:t>
            </a:r>
          </a:p>
          <a:p>
            <a:r>
              <a:rPr lang="ru-RU" sz="1800" dirty="0">
                <a:solidFill>
                  <a:schemeClr val="accent1">
                    <a:lumMod val="50000"/>
                  </a:schemeClr>
                </a:solidFill>
                <a:latin typeface="Times New Roman" panose="02020603050405020304" pitchFamily="18" charset="0"/>
                <a:cs typeface="Times New Roman" panose="02020603050405020304" pitchFamily="18" charset="0"/>
              </a:rPr>
              <a:t>протоколы аттестации эталонов;</a:t>
            </a:r>
          </a:p>
          <a:p>
            <a:r>
              <a:rPr lang="ru-RU" sz="1800" dirty="0">
                <a:solidFill>
                  <a:schemeClr val="accent1">
                    <a:lumMod val="50000"/>
                  </a:schemeClr>
                </a:solidFill>
                <a:latin typeface="Times New Roman" panose="02020603050405020304" pitchFamily="18" charset="0"/>
                <a:cs typeface="Times New Roman" panose="02020603050405020304" pitchFamily="18" charset="0"/>
              </a:rPr>
              <a:t>заключения по результатам проверки материалов аттестации эталонов.</a:t>
            </a:r>
          </a:p>
        </p:txBody>
      </p:sp>
    </p:spTree>
    <p:extLst>
      <p:ext uri="{BB962C8B-B14F-4D97-AF65-F5344CB8AC3E}">
        <p14:creationId xmlns:p14="http://schemas.microsoft.com/office/powerpoint/2010/main" val="37737987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4464496"/>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II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п. 6.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Паспорта эталонов </a:t>
            </a:r>
            <a:r>
              <a:rPr lang="ru-RU" sz="1800" dirty="0">
                <a:solidFill>
                  <a:schemeClr val="accent1">
                    <a:lumMod val="50000"/>
                  </a:schemeClr>
                </a:solidFill>
                <a:latin typeface="Times New Roman" panose="02020603050405020304" pitchFamily="18" charset="0"/>
                <a:cs typeface="Times New Roman" panose="02020603050405020304" pitchFamily="18" charset="0"/>
              </a:rPr>
              <a:t>должны содержать </a:t>
            </a:r>
            <a:r>
              <a:rPr lang="ru-RU" sz="1800" b="1" dirty="0">
                <a:solidFill>
                  <a:schemeClr val="accent1">
                    <a:lumMod val="50000"/>
                  </a:schemeClr>
                </a:solidFill>
                <a:latin typeface="Times New Roman" panose="02020603050405020304" pitchFamily="18" charset="0"/>
                <a:cs typeface="Times New Roman" panose="02020603050405020304" pitchFamily="18" charset="0"/>
              </a:rPr>
              <a:t>сведения о результатах первичной аттестации эталонов</a:t>
            </a:r>
            <a:r>
              <a:rPr lang="ru-RU" sz="1800" dirty="0">
                <a:solidFill>
                  <a:schemeClr val="accent1">
                    <a:lumMod val="50000"/>
                  </a:schemeClr>
                </a:solidFill>
                <a:latin typeface="Times New Roman" panose="02020603050405020304" pitchFamily="18" charset="0"/>
                <a:cs typeface="Times New Roman" panose="02020603050405020304" pitchFamily="18" charset="0"/>
              </a:rPr>
              <a:t>. Указанные </a:t>
            </a:r>
            <a:r>
              <a:rPr lang="ru-RU" sz="1800" b="1" dirty="0">
                <a:solidFill>
                  <a:schemeClr val="accent1">
                    <a:lumMod val="50000"/>
                  </a:schemeClr>
                </a:solidFill>
                <a:latin typeface="Times New Roman" panose="02020603050405020304" pitchFamily="18" charset="0"/>
                <a:cs typeface="Times New Roman" panose="02020603050405020304" pitchFamily="18" charset="0"/>
              </a:rPr>
              <a:t>сведения вносятся в паспорта эталонов </a:t>
            </a:r>
            <a:r>
              <a:rPr lang="ru-RU" sz="1800" dirty="0">
                <a:solidFill>
                  <a:schemeClr val="accent1">
                    <a:lumMod val="50000"/>
                  </a:schemeClr>
                </a:solidFill>
                <a:latin typeface="Times New Roman" panose="02020603050405020304" pitchFamily="18" charset="0"/>
                <a:cs typeface="Times New Roman" panose="02020603050405020304" pitchFamily="18" charset="0"/>
              </a:rPr>
              <a:t>на основании выданных по результатам первичной аттестации свидетельств об аттестации эталонов или извещений о непригодности эталонов </a:t>
            </a:r>
            <a:r>
              <a:rPr lang="ru-RU" sz="1800" b="1" dirty="0">
                <a:solidFill>
                  <a:schemeClr val="accent1">
                    <a:lumMod val="50000"/>
                  </a:schemeClr>
                </a:solidFill>
                <a:latin typeface="Times New Roman" panose="02020603050405020304" pitchFamily="18" charset="0"/>
                <a:cs typeface="Times New Roman" panose="02020603050405020304" pitchFamily="18" charset="0"/>
              </a:rPr>
              <a:t>юридическими лицами или индивидуальными предпринимателями, владеющими эталонами </a:t>
            </a:r>
            <a:r>
              <a:rPr lang="ru-RU" sz="1800" dirty="0">
                <a:solidFill>
                  <a:schemeClr val="accent1">
                    <a:lumMod val="50000"/>
                  </a:schemeClr>
                </a:solidFill>
                <a:latin typeface="Times New Roman" panose="02020603050405020304" pitchFamily="18" charset="0"/>
                <a:cs typeface="Times New Roman" panose="02020603050405020304" pitchFamily="18" charset="0"/>
              </a:rPr>
              <a:t>на праве собственности или на ином законном основании, предусматривающем право владения и пользования эталонами (далее – владелец эталона)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в срок, не превышающий десяти рабочих дней </a:t>
            </a:r>
            <a:r>
              <a:rPr lang="ru-RU" sz="1800" dirty="0">
                <a:solidFill>
                  <a:schemeClr val="accent1">
                    <a:lumMod val="50000"/>
                  </a:schemeClr>
                </a:solidFill>
                <a:latin typeface="Times New Roman" panose="02020603050405020304" pitchFamily="18" charset="0"/>
                <a:cs typeface="Times New Roman" panose="02020603050405020304" pitchFamily="18" charset="0"/>
              </a:rPr>
              <a:t>с момента получения свидетельств об аттестации эталонов или извещений о непригодности эталонов.</a:t>
            </a:r>
          </a:p>
        </p:txBody>
      </p:sp>
    </p:spTree>
    <p:extLst>
      <p:ext uri="{BB962C8B-B14F-4D97-AF65-F5344CB8AC3E}">
        <p14:creationId xmlns:p14="http://schemas.microsoft.com/office/powerpoint/2010/main" val="22310812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57200" y="332656"/>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28273" y="908720"/>
            <a:ext cx="8229600" cy="5400600"/>
          </a:xfrm>
        </p:spPr>
        <p:txBody>
          <a:bodyPr/>
          <a:lstStyle/>
          <a:p>
            <a:pPr marL="0" indent="0" algn="ctr">
              <a:buNone/>
            </a:pPr>
            <a:r>
              <a:rPr lang="en-US" sz="1500" dirty="0">
                <a:solidFill>
                  <a:schemeClr val="accent1">
                    <a:lumMod val="50000"/>
                  </a:schemeClr>
                </a:solidFill>
                <a:latin typeface="Times New Roman" panose="02020603050405020304" pitchFamily="18" charset="0"/>
                <a:cs typeface="Times New Roman" panose="02020603050405020304" pitchFamily="18" charset="0"/>
              </a:rPr>
              <a:t>II </a:t>
            </a:r>
            <a:r>
              <a:rPr lang="ru-RU" sz="15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just">
              <a:buNone/>
            </a:pPr>
            <a:r>
              <a:rPr lang="ru-RU" sz="1500" dirty="0">
                <a:solidFill>
                  <a:schemeClr val="accent1">
                    <a:lumMod val="50000"/>
                  </a:schemeClr>
                </a:solidFill>
                <a:latin typeface="Times New Roman" panose="02020603050405020304" pitchFamily="18" charset="0"/>
                <a:cs typeface="Times New Roman" panose="02020603050405020304" pitchFamily="18" charset="0"/>
              </a:rPr>
              <a:t>п. 7. Методики первичной аттестации эталонов включают процедуры оценки соответствия эталонов, проводимые до утверждения эталонов или после их модернизации (совершенствования), и должны содержать:</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перечень операций первичной аттестации эталона;</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описание места проведения первичной аттестации эталона и требования к значениям влияющих факторов при первичной аттестации эталона;</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перечень эталонов, стандартных образцов, средств измерений и вспомогательных технических средств, применяемых при первичной аттестации эталона;</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требования (условия) по обеспечению безопасности проведения первичной аттестации эталона;</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процедуру исследования метрологических характеристик эталона, его стабильности, включая передачу эталону единицы величины;</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критерии оценки соответствии эталона обязательным требованиям в соответствии с пунктом 5 Положения об эталонах (далее – обязательные требования);</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процедуру оценки соответствия средств контроля за соблюдением требований к условиям содержания и применения эталона и других вспомогательных технических средств, входящих в состав эталона (при их наличии);</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требования к разработке и процедуру опробования методики периодической аттестации эталона;</a:t>
            </a:r>
          </a:p>
          <a:p>
            <a:pPr algn="just"/>
            <a:r>
              <a:rPr lang="ru-RU" sz="1500" dirty="0">
                <a:solidFill>
                  <a:schemeClr val="accent1">
                    <a:lumMod val="50000"/>
                  </a:schemeClr>
                </a:solidFill>
                <a:latin typeface="Times New Roman" panose="02020603050405020304" pitchFamily="18" charset="0"/>
                <a:cs typeface="Times New Roman" panose="02020603050405020304" pitchFamily="18" charset="0"/>
              </a:rPr>
              <a:t>порядок определения межаттестационного интервала эталона.</a:t>
            </a:r>
          </a:p>
        </p:txBody>
      </p:sp>
    </p:spTree>
    <p:extLst>
      <p:ext uri="{BB962C8B-B14F-4D97-AF65-F5344CB8AC3E}">
        <p14:creationId xmlns:p14="http://schemas.microsoft.com/office/powerpoint/2010/main" val="181380988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3312368"/>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II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just">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Методики первичной аттестации эталонов разрабатываются государственными научными метрологическими институтами или государственными региональными центрами метрологии, проводящими первичную аттестацию эталонов, в сроки, предусмотренные договором (контрактом), согласуются с владельцами эталонов и утверждаются государственными научными метрологическими институтами или государственными региональными центрами метрологии, проводящими первичную аттестацию эталонов, до начала проведения первичной аттестации.</a:t>
            </a:r>
          </a:p>
        </p:txBody>
      </p:sp>
    </p:spTree>
    <p:extLst>
      <p:ext uri="{BB962C8B-B14F-4D97-AF65-F5344CB8AC3E}">
        <p14:creationId xmlns:p14="http://schemas.microsoft.com/office/powerpoint/2010/main" val="8570063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124744"/>
            <a:ext cx="8229600" cy="5472608"/>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II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ctr">
              <a:buNone/>
            </a:pPr>
            <a:endParaRPr lang="ru-RU" sz="105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п. 8.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На эталоны, подтвердившие по результатам их первичной аттестации соответствие обязательным требованиям</a:t>
            </a:r>
            <a:r>
              <a:rPr lang="ru-RU" sz="1600" dirty="0">
                <a:solidFill>
                  <a:schemeClr val="accent1">
                    <a:lumMod val="50000"/>
                  </a:schemeClr>
                </a:solidFill>
                <a:latin typeface="Times New Roman" panose="02020603050405020304" pitchFamily="18" charset="0"/>
                <a:cs typeface="Times New Roman" panose="02020603050405020304" pitchFamily="18" charset="0"/>
              </a:rPr>
              <a:t>, государственными научными метрологическими институтами или государственными региональными центрами метрологии, проводящими первичную аттестацию эталонов,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по завершении первичной аттестации оформляются свидетельства об аттестации эталонов</a:t>
            </a:r>
            <a:r>
              <a:rPr lang="ru-RU" sz="1600" dirty="0">
                <a:solidFill>
                  <a:schemeClr val="accent1">
                    <a:lumMod val="50000"/>
                  </a:schemeClr>
                </a:solidFill>
                <a:latin typeface="Times New Roman" panose="02020603050405020304" pitchFamily="18" charset="0"/>
                <a:cs typeface="Times New Roman" panose="02020603050405020304" pitchFamily="18" charset="0"/>
              </a:rPr>
              <a:t> в соответствии с требованиями пункта 16 настоящих требований.</a:t>
            </a:r>
          </a:p>
          <a:p>
            <a:pPr algn="just"/>
            <a:r>
              <a:rPr lang="ru-RU" sz="1600" b="1" dirty="0">
                <a:solidFill>
                  <a:schemeClr val="accent1">
                    <a:lumMod val="50000"/>
                  </a:schemeClr>
                </a:solidFill>
                <a:latin typeface="Times New Roman" panose="02020603050405020304" pitchFamily="18" charset="0"/>
                <a:cs typeface="Times New Roman" panose="02020603050405020304" pitchFamily="18" charset="0"/>
              </a:rPr>
              <a:t>На эталоны, не подтвердившие по результатам первичной аттестации соответствие обязательным требованиям</a:t>
            </a:r>
            <a:r>
              <a:rPr lang="ru-RU" sz="1600" dirty="0">
                <a:solidFill>
                  <a:schemeClr val="accent1">
                    <a:lumMod val="50000"/>
                  </a:schemeClr>
                </a:solidFill>
                <a:latin typeface="Times New Roman" panose="02020603050405020304" pitchFamily="18" charset="0"/>
                <a:cs typeface="Times New Roman" panose="02020603050405020304" pitchFamily="18" charset="0"/>
              </a:rPr>
              <a:t>, государственными научными метрологическими институтами или государственными региональными центрами метрологии, проводящими первичную аттестацию эталона,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по завершении первичной аттестации оформляются извещения о непригодности эталона</a:t>
            </a:r>
            <a:r>
              <a:rPr lang="ru-RU" sz="1600" dirty="0">
                <a:solidFill>
                  <a:schemeClr val="accent1">
                    <a:lumMod val="50000"/>
                  </a:schemeClr>
                </a:solidFill>
                <a:latin typeface="Times New Roman" panose="02020603050405020304" pitchFamily="18" charset="0"/>
                <a:cs typeface="Times New Roman" panose="02020603050405020304" pitchFamily="18" charset="0"/>
              </a:rPr>
              <a:t> в соответствии с требованиями пункта 17 настоящих требований. </a:t>
            </a:r>
          </a:p>
          <a:p>
            <a:pPr algn="just"/>
            <a:r>
              <a:rPr lang="ru-RU" sz="1600" b="1" dirty="0">
                <a:solidFill>
                  <a:schemeClr val="accent1">
                    <a:lumMod val="50000"/>
                  </a:schemeClr>
                </a:solidFill>
                <a:latin typeface="Times New Roman" panose="02020603050405020304" pitchFamily="18" charset="0"/>
                <a:cs typeface="Times New Roman" panose="02020603050405020304" pitchFamily="18" charset="0"/>
              </a:rPr>
              <a:t>Для эталонов, воспроизводящих, хранящих, передающих несколько величин</a:t>
            </a:r>
            <a:r>
              <a:rPr lang="ru-RU" sz="1600" dirty="0">
                <a:solidFill>
                  <a:schemeClr val="accent1">
                    <a:lumMod val="50000"/>
                  </a:schemeClr>
                </a:solidFill>
                <a:latin typeface="Times New Roman" panose="02020603050405020304" pitchFamily="18" charset="0"/>
                <a:cs typeface="Times New Roman" panose="02020603050405020304" pitchFamily="18" charset="0"/>
              </a:rPr>
              <a:t>, передача которых эталону осуществляется от разных эталонов с более высокими показателями точности, оформление на эталон свидетельства об аттестации эталона и (или) извещения о непригодности эталона осуществляется каждым государственным научным метрологическим институтом или государственным региональным центром метрологии, проводящим первичную аттестацию эталона в части передаваемой ими величины.</a:t>
            </a:r>
          </a:p>
        </p:txBody>
      </p:sp>
    </p:spTree>
    <p:extLst>
      <p:ext uri="{BB962C8B-B14F-4D97-AF65-F5344CB8AC3E}">
        <p14:creationId xmlns:p14="http://schemas.microsoft.com/office/powerpoint/2010/main" val="36435222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33790" y="548680"/>
            <a:ext cx="8229600" cy="563910"/>
          </a:xfrm>
        </p:spPr>
        <p:txBody>
          <a:bodyPr/>
          <a:lstStyle/>
          <a:p>
            <a:pPr algn="ctr"/>
            <a:r>
              <a:rPr lang="ru-RU" sz="3200" dirty="0">
                <a:solidFill>
                  <a:schemeClr val="accent1">
                    <a:lumMod val="50000"/>
                  </a:schemeClr>
                </a:solidFill>
                <a:latin typeface="Times New Roman" panose="02020603050405020304" pitchFamily="18" charset="0"/>
                <a:cs typeface="Times New Roman" panose="02020603050405020304" pitchFamily="18" charset="0"/>
              </a:rPr>
              <a:t>Аттестация эталонов единиц величин</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67326" y="1484784"/>
            <a:ext cx="8229600" cy="4968552"/>
          </a:xfrm>
        </p:spPr>
        <p:txBody>
          <a:bodyPr/>
          <a:lstStyle/>
          <a:p>
            <a:r>
              <a:rPr lang="ru-RU" sz="2400" dirty="0">
                <a:solidFill>
                  <a:schemeClr val="accent1">
                    <a:lumMod val="50000"/>
                  </a:schemeClr>
                </a:solidFill>
                <a:latin typeface="Times New Roman" panose="02020603050405020304" pitchFamily="18" charset="0"/>
                <a:cs typeface="Times New Roman" panose="02020603050405020304" pitchFamily="18" charset="0"/>
              </a:rPr>
              <a:t>102-ФЗ «Об обеспечении единства измерений», ст. 7 </a:t>
            </a: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Порядок утверждения, содержания, сличения и применения государственных первичных эталонов единиц величин, порядок передачи единиц величин от государственных эталонов, порядок установления обязательных требований к эталонам единиц величин, используемым для обеспечения единства измерений в сфере государственного регулирования обеспечения единства измерений, порядок оценки соответствия этим требованиям, а также порядок их применения устанавливается Правительством Российской Федерации.</a:t>
            </a:r>
          </a:p>
          <a:p>
            <a:pPr indent="261938"/>
            <a:r>
              <a:rPr lang="ru-RU" sz="20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p>
          <a:p>
            <a:r>
              <a:rPr lang="ru-RU" sz="2400" dirty="0">
                <a:solidFill>
                  <a:schemeClr val="accent1">
                    <a:lumMod val="50000"/>
                  </a:schemeClr>
                </a:solidFill>
                <a:latin typeface="Times New Roman" panose="02020603050405020304" pitchFamily="18" charset="0"/>
                <a:cs typeface="Times New Roman" panose="02020603050405020304" pitchFamily="18" charset="0"/>
              </a:rPr>
              <a:t>Приказ от 30 мая 2014 года N 326 «Об утверждении критериев аккредитации…», п. 49.15 </a:t>
            </a: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д) наличие свидетельств об аттестации эталонов единиц величин, свидетельств о поверке и (или) сертификатов калибровки в соответствии с законодательством Российской Федерации в области обеспечения единства измерений, а также графиков аттестации эталонов единиц величин, поверки и калибровки средств измерений</a:t>
            </a:r>
          </a:p>
        </p:txBody>
      </p:sp>
    </p:spTree>
    <p:extLst>
      <p:ext uri="{BB962C8B-B14F-4D97-AF65-F5344CB8AC3E}">
        <p14:creationId xmlns:p14="http://schemas.microsoft.com/office/powerpoint/2010/main" val="161219403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5040560"/>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II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материалов первичной аттестации эталонов</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 10. Заключения по результатам проверки материалов аттестации эталонов должны содержать выводы об обеспечении прослеживаемости и о соответствии эталонов обязательным требованиям, о полноте и соответствии документов, оформляемых по результатам первичной аттестации эталонов, настоящим требованиям.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Заключения по результатам проверки материалов аттестации эталонов оформляются государственным научным метрологическим институтом по специализации в срок, не превышающий пятнадцать рабочих дней с момента их поступления</a:t>
            </a:r>
            <a:r>
              <a:rPr lang="ru-RU" sz="1800" dirty="0">
                <a:solidFill>
                  <a:schemeClr val="accent1">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00244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57200" y="332656"/>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908720"/>
            <a:ext cx="8229600" cy="5760640"/>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IV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свидетельств об аттестации эталонов и извещений о непригодности к применению эталонов</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1BB14849-C393-49AC-9850-700451FF0085}"/>
              </a:ext>
            </a:extLst>
          </p:cNvPr>
          <p:cNvPicPr>
            <a:picLocks noChangeAspect="1"/>
          </p:cNvPicPr>
          <p:nvPr/>
        </p:nvPicPr>
        <p:blipFill>
          <a:blip r:embed="rId2"/>
          <a:stretch>
            <a:fillRect/>
          </a:stretch>
        </p:blipFill>
        <p:spPr>
          <a:xfrm>
            <a:off x="2051720" y="1547377"/>
            <a:ext cx="5272277" cy="5005859"/>
          </a:xfrm>
          <a:prstGeom prst="rect">
            <a:avLst/>
          </a:prstGeom>
        </p:spPr>
      </p:pic>
    </p:spTree>
    <p:extLst>
      <p:ext uri="{BB962C8B-B14F-4D97-AF65-F5344CB8AC3E}">
        <p14:creationId xmlns:p14="http://schemas.microsoft.com/office/powerpoint/2010/main" val="37057356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57200" y="332656"/>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908720"/>
            <a:ext cx="8229600" cy="5760640"/>
          </a:xfrm>
        </p:spPr>
        <p:txBody>
          <a:bodyPr/>
          <a:lstStyle/>
          <a:p>
            <a:pPr marL="0" indent="0" algn="ctr">
              <a:buNone/>
            </a:pPr>
            <a:r>
              <a:rPr lang="en-US" sz="1800" dirty="0">
                <a:solidFill>
                  <a:schemeClr val="accent1">
                    <a:lumMod val="50000"/>
                  </a:schemeClr>
                </a:solidFill>
                <a:latin typeface="Times New Roman" panose="02020603050405020304" pitchFamily="18" charset="0"/>
                <a:cs typeface="Times New Roman" panose="02020603050405020304" pitchFamily="18" charset="0"/>
              </a:rPr>
              <a:t>IV </a:t>
            </a:r>
            <a:r>
              <a:rPr lang="ru-RU" sz="1800" dirty="0">
                <a:solidFill>
                  <a:schemeClr val="accent1">
                    <a:lumMod val="50000"/>
                  </a:schemeClr>
                </a:solidFill>
                <a:latin typeface="Times New Roman" panose="02020603050405020304" pitchFamily="18" charset="0"/>
                <a:cs typeface="Times New Roman" panose="02020603050405020304" pitchFamily="18" charset="0"/>
              </a:rPr>
              <a:t>Оформление свидетельств об аттестации эталонов и извещений о непригодности к применению эталонов</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09E11F10-17E5-46F9-A208-47A804E794D4}"/>
              </a:ext>
            </a:extLst>
          </p:cNvPr>
          <p:cNvPicPr/>
          <p:nvPr/>
        </p:nvPicPr>
        <p:blipFill rotWithShape="1">
          <a:blip r:embed="rId2"/>
          <a:srcRect l="63656" t="15165" r="14050" b="8191"/>
          <a:stretch/>
        </p:blipFill>
        <p:spPr bwMode="auto">
          <a:xfrm>
            <a:off x="2090737" y="1628800"/>
            <a:ext cx="4962525" cy="47993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20298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5040560"/>
          </a:xfrm>
        </p:spPr>
        <p:txBody>
          <a:bodyPr/>
          <a:lstStyle/>
          <a:p>
            <a:pPr marL="0" indent="0" algn="ctr">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к оформлению правил содержания и применения эталона единицы величины, используемого в сфере государственного регулирования обеспечения единства измерений</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 2. Правила содержания и применения эталонов до проведения первичной аттестации эталонов единиц величин или шкал измерений  разрабатываются юридическими лицами или индивидуальными предпринимателями, владеющими эталонами на праве собственности или на ином законном основании, предусматривающем право владения и пользования эталонами (далее – владелец эталона) в виде отдельного эксплуатационного документа эталона.</a:t>
            </a:r>
          </a:p>
        </p:txBody>
      </p:sp>
    </p:spTree>
    <p:extLst>
      <p:ext uri="{BB962C8B-B14F-4D97-AF65-F5344CB8AC3E}">
        <p14:creationId xmlns:p14="http://schemas.microsoft.com/office/powerpoint/2010/main" val="187652762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5040560"/>
          </a:xfrm>
        </p:spPr>
        <p:txBody>
          <a:bodyPr/>
          <a:lstStyle/>
          <a:p>
            <a:pPr marL="0" indent="0" algn="ctr">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к оформлению правил содержания и применения эталона единицы величины, используемого в сфере государственного регулирования обеспечения единства измерений</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п. 4.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Правила содержания и применения эталонов </a:t>
            </a:r>
            <a:r>
              <a:rPr lang="ru-RU" sz="1800" dirty="0">
                <a:solidFill>
                  <a:schemeClr val="accent1">
                    <a:lumMod val="50000"/>
                  </a:schemeClr>
                </a:solidFill>
                <a:latin typeface="Times New Roman" panose="02020603050405020304" pitchFamily="18" charset="0"/>
                <a:cs typeface="Times New Roman" panose="02020603050405020304" pitchFamily="18" charset="0"/>
              </a:rPr>
              <a:t>описывают назначение эталонов, требования и процедуры их содержания и применения и включают в себя </a:t>
            </a:r>
            <a:r>
              <a:rPr lang="ru-RU" sz="1800" b="1" dirty="0">
                <a:solidFill>
                  <a:schemeClr val="accent1">
                    <a:lumMod val="50000"/>
                  </a:schemeClr>
                </a:solidFill>
                <a:latin typeface="Times New Roman" panose="02020603050405020304" pitchFamily="18" charset="0"/>
                <a:cs typeface="Times New Roman" panose="02020603050405020304" pitchFamily="18" charset="0"/>
              </a:rPr>
              <a:t>следующие разделы</a:t>
            </a:r>
            <a:r>
              <a:rPr lang="ru-RU" sz="1800" dirty="0">
                <a:solidFill>
                  <a:schemeClr val="accent1">
                    <a:lumMod val="50000"/>
                  </a:schemeClr>
                </a:solidFill>
                <a:latin typeface="Times New Roman" panose="02020603050405020304" pitchFamily="18" charset="0"/>
                <a:cs typeface="Times New Roman" panose="02020603050405020304" pitchFamily="18" charset="0"/>
              </a:rPr>
              <a:t>:</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к помещениям и условиям содержания и применения эталона;</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по установке, регулировке и подготовке эталона к его содержанию и применению;</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процедуры контроля технического состояния эталона и условий его содержания и применения;</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процедуры технического обслуживания эталона и его технической инфраструктуры.</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методика аттестации эталона.</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902197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5040560"/>
          </a:xfrm>
        </p:spPr>
        <p:txBody>
          <a:bodyPr/>
          <a:lstStyle/>
          <a:p>
            <a:pPr marL="0" indent="0" algn="ctr">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к оформлению правил содержания и применения эталона единицы величины, используемого в сфере государственного регулирования обеспечения единства измерений</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marL="0" indent="0" algn="just">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п. 9 Методики аттестации эталонов прилагаются к правилам содержания и применения эталонов в виде отдельных приложений. При реализуемости методик аттестации и возможности их применения для аттестации эталонов методики аттестации утверждаются руководителями или уполномоченными ими лицами государственного научного метрологического института или государственного регионального центра метрологии, проводившего первичную аттестацию эталона, по окончании первичной аттестации эталона. </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40053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23374" y="476672"/>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43046" y="1340768"/>
            <a:ext cx="8229600" cy="5040560"/>
          </a:xfrm>
        </p:spPr>
        <p:txBody>
          <a:bodyPr/>
          <a:lstStyle/>
          <a:p>
            <a:pPr marL="0" indent="0" algn="ctr">
              <a:buNone/>
            </a:pPr>
            <a:r>
              <a:rPr lang="ru-RU" sz="1800" dirty="0">
                <a:solidFill>
                  <a:schemeClr val="accent1">
                    <a:lumMod val="50000"/>
                  </a:schemeClr>
                </a:solidFill>
                <a:latin typeface="Times New Roman" panose="02020603050405020304" pitchFamily="18" charset="0"/>
                <a:cs typeface="Times New Roman" panose="02020603050405020304" pitchFamily="18" charset="0"/>
              </a:rPr>
              <a:t>Требования к содержанию и построению государственных поверочных схем и локальных поверочных схем, в том числе к их разработке, утверждению и изменению</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Содержание локальных поверочных схем должно отражать понятие «локальная поверочная схема», установленное пунктом 2 Положения об эталонах и устанавливать иерархическую связь эталонов, участвующих в передаче единиц величин от исходных эталонов средствам измерений с указанием обязательных требований к эталонам, в том числе методов и показателей точности при передаче единиц величин</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не должны противоречить государственным поверочным схемам для средств измерений тех же величин и должны обеспечивать прослеживаемость средств измерений к государственным первичным эталонам через исходные эталоны</a:t>
            </a:r>
          </a:p>
        </p:txBody>
      </p:sp>
    </p:spTree>
    <p:extLst>
      <p:ext uri="{BB962C8B-B14F-4D97-AF65-F5344CB8AC3E}">
        <p14:creationId xmlns:p14="http://schemas.microsoft.com/office/powerpoint/2010/main" val="153892741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57200" y="274916"/>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052736"/>
            <a:ext cx="8229600" cy="5040560"/>
          </a:xfrm>
        </p:spPr>
        <p:txBody>
          <a:bodyPr/>
          <a:lstStyle/>
          <a:p>
            <a:pPr marL="0" indent="0" algn="ctr">
              <a:buNone/>
            </a:pPr>
            <a:r>
              <a:rPr lang="ru-RU" sz="1800" b="1" dirty="0">
                <a:solidFill>
                  <a:schemeClr val="accent1">
                    <a:lumMod val="50000"/>
                  </a:schemeClr>
                </a:solidFill>
                <a:latin typeface="Times New Roman" panose="02020603050405020304" pitchFamily="18" charset="0"/>
                <a:cs typeface="Times New Roman" panose="02020603050405020304" pitchFamily="18" charset="0"/>
              </a:rPr>
              <a:t>Требования к содержанию и построению государственных поверочных схем и локальных поверочных схем, в том числе к их разработке, утверждению и изменению</a:t>
            </a:r>
          </a:p>
          <a:p>
            <a:pPr marL="0" indent="0" algn="ctr">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Государственные и локальные поверочные схемы должны включать не менее 2-х ступеней передачи единицы величины.</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Чертёж локальной поверочной схемы должен состоять из полей, расположенных друг под другом и имеющих следующие наименования:</a:t>
            </a:r>
          </a:p>
          <a:p>
            <a:pPr indent="-4763"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«Исходный эталон» </a:t>
            </a:r>
          </a:p>
          <a:p>
            <a:pPr indent="-4763"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«Рабочие эталоны» (для каждого разряда - отдельное поле);</a:t>
            </a:r>
          </a:p>
          <a:p>
            <a:pPr indent="-4763" algn="just"/>
            <a:r>
              <a:rPr lang="ru-RU" sz="1800" dirty="0">
                <a:solidFill>
                  <a:schemeClr val="accent1">
                    <a:lumMod val="50000"/>
                  </a:schemeClr>
                </a:solidFill>
                <a:latin typeface="Times New Roman" panose="02020603050405020304" pitchFamily="18" charset="0"/>
                <a:cs typeface="Times New Roman" panose="02020603050405020304" pitchFamily="18" charset="0"/>
              </a:rPr>
              <a:t>«Средства измерений».</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В локальных поверочных схемах указываются конкретные типы (экземпляры) средств измерений.</a:t>
            </a: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При прослеживаемости средств измерений к разным исходным эталонам соответствующих единиц величин локальные поверочные схемы для данных единиц величин объединяются в одну локальную поверочную схему.</a:t>
            </a:r>
          </a:p>
        </p:txBody>
      </p:sp>
    </p:spTree>
    <p:extLst>
      <p:ext uri="{BB962C8B-B14F-4D97-AF65-F5344CB8AC3E}">
        <p14:creationId xmlns:p14="http://schemas.microsoft.com/office/powerpoint/2010/main" val="45040650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57200" y="274916"/>
            <a:ext cx="8229600" cy="403512"/>
          </a:xfrm>
        </p:spPr>
        <p:txBody>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Приказ Минпромторга России от 11.02.2020 №456</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052736"/>
            <a:ext cx="8229600" cy="5040560"/>
          </a:xfrm>
        </p:spPr>
        <p:txBody>
          <a:bodyPr/>
          <a:lstStyle/>
          <a:p>
            <a:pPr marL="0" indent="0" algn="ctr">
              <a:buNone/>
            </a:pPr>
            <a:r>
              <a:rPr lang="ru-RU" sz="1800" b="1" dirty="0">
                <a:solidFill>
                  <a:schemeClr val="accent1">
                    <a:lumMod val="50000"/>
                  </a:schemeClr>
                </a:solidFill>
                <a:latin typeface="Times New Roman" panose="02020603050405020304" pitchFamily="18" charset="0"/>
                <a:cs typeface="Times New Roman" panose="02020603050405020304" pitchFamily="18" charset="0"/>
              </a:rPr>
              <a:t>Требования к содержанию и построению государственных поверочных схем и локальных поверочных схем, в том числе к их разработке, утверждению и изменению</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разрабатываются для передачи единиц величин эталонам и средствам измерений, не охваченным государственными поверочными схемами, или с целью конкретизации государственных поверочных схем.</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в зависимости от области их распространения утверждаются соответствующими приказами федеральных органов исполнительной власти, государственных корпораций, юридических лиц, совместными приказами юридических лиц или непосредственно руководителем или уполномоченным им лицом юридического лица, индивидуальным предпринимателем.</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в подведомственных организациях федерального органа исполнительной власти, государственной корпорации или в объединении метрологических служб до их утверждения должны быть согласованы с руководителем или уполномоченным им заместителем руководителя Федерального агентства по техническому регулированию и метрологии. </a:t>
            </a:r>
          </a:p>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Локальные поверочные схемы ЮЛ и ИП должны быть согласованы с руководителями или уполномоченными им лицами юридического лица, осуществляющего передачу единицы величины исходному эталону данной локальной поверочной </a:t>
            </a:r>
            <a:r>
              <a:rPr lang="ru-RU" sz="1800" dirty="0">
                <a:solidFill>
                  <a:schemeClr val="accent1">
                    <a:lumMod val="50000"/>
                  </a:schemeClr>
                </a:solidFill>
                <a:latin typeface="Times New Roman" panose="02020603050405020304" pitchFamily="18" charset="0"/>
                <a:cs typeface="Times New Roman" panose="02020603050405020304" pitchFamily="18" charset="0"/>
              </a:rPr>
              <a:t>схемы.</a:t>
            </a:r>
          </a:p>
        </p:txBody>
      </p:sp>
    </p:spTree>
    <p:extLst>
      <p:ext uri="{BB962C8B-B14F-4D97-AF65-F5344CB8AC3E}">
        <p14:creationId xmlns:p14="http://schemas.microsoft.com/office/powerpoint/2010/main" val="8258287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908720"/>
            <a:ext cx="7772400" cy="4530804"/>
          </a:xfrm>
        </p:spPr>
        <p:txBody>
          <a:bodyPr>
            <a:noAutofit/>
          </a:bodyPr>
          <a:lstStyle/>
          <a:p>
            <a:pPr algn="ctr">
              <a:lnSpc>
                <a:spcPct val="150000"/>
              </a:lnSpc>
            </a:pPr>
            <a:r>
              <a:rPr lang="ru-RU" sz="2800" dirty="0">
                <a:solidFill>
                  <a:schemeClr val="accent1">
                    <a:lumMod val="50000"/>
                  </a:schemeClr>
                </a:solidFill>
                <a:effectLst/>
                <a:latin typeface="Times New Roman" panose="02020603050405020304" pitchFamily="18" charset="0"/>
                <a:cs typeface="Times New Roman" panose="02020603050405020304" pitchFamily="18" charset="0"/>
              </a:rPr>
              <a:t>БЛАГОДАРЮ ЗА ВНИМАНИЕ!</a:t>
            </a: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r>
              <a:rPr lang="en-US" sz="2800" dirty="0">
                <a:solidFill>
                  <a:schemeClr val="accent1">
                    <a:lumMod val="50000"/>
                  </a:schemeClr>
                </a:solidFill>
                <a:effectLst/>
                <a:latin typeface="Times New Roman" panose="02020603050405020304" pitchFamily="18" charset="0"/>
                <a:cs typeface="Times New Roman" panose="02020603050405020304" pitchFamily="18" charset="0"/>
              </a:rPr>
              <a:t>ZmachinskayaT@nncsm.ru</a:t>
            </a: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r>
              <a:rPr lang="ru-RU" sz="2800" dirty="0">
                <a:solidFill>
                  <a:schemeClr val="accent1">
                    <a:lumMod val="50000"/>
                  </a:schemeClr>
                </a:solidFill>
                <a:effectLst/>
                <a:latin typeface="Times New Roman" panose="02020603050405020304" pitchFamily="18" charset="0"/>
                <a:cs typeface="Times New Roman" panose="02020603050405020304" pitchFamily="18" charset="0"/>
              </a:rPr>
              <a:t>8-800-200-22-14 (доб. 1-04)</a:t>
            </a:r>
            <a:br>
              <a:rPr lang="ru-RU" sz="2800" dirty="0">
                <a:solidFill>
                  <a:schemeClr val="accent1">
                    <a:lumMod val="50000"/>
                  </a:schemeClr>
                </a:solidFill>
                <a:effectLst/>
                <a:latin typeface="Times New Roman" panose="02020603050405020304" pitchFamily="18" charset="0"/>
                <a:cs typeface="Times New Roman" panose="02020603050405020304" pitchFamily="18" charset="0"/>
              </a:rPr>
            </a:br>
            <a:r>
              <a:rPr lang="ru-RU" sz="2800" dirty="0">
                <a:solidFill>
                  <a:schemeClr val="accent1">
                    <a:lumMod val="50000"/>
                  </a:schemeClr>
                </a:solidFill>
                <a:effectLst/>
                <a:latin typeface="Times New Roman" panose="02020603050405020304" pitchFamily="18" charset="0"/>
                <a:cs typeface="Times New Roman" panose="02020603050405020304" pitchFamily="18" charset="0"/>
              </a:rPr>
              <a:t>+7920-077-9154</a:t>
            </a:r>
          </a:p>
        </p:txBody>
      </p:sp>
    </p:spTree>
    <p:extLst>
      <p:ext uri="{BB962C8B-B14F-4D97-AF65-F5344CB8AC3E}">
        <p14:creationId xmlns:p14="http://schemas.microsoft.com/office/powerpoint/2010/main" val="156976516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a:extLst>
              <a:ext uri="{FF2B5EF4-FFF2-40B4-BE49-F238E27FC236}">
                <a16:creationId xmlns:a16="http://schemas.microsoft.com/office/drawing/2014/main" id="{52D41F9A-1143-40EA-9512-2444BD52FE2A}"/>
              </a:ext>
            </a:extLst>
          </p:cNvPr>
          <p:cNvPicPr>
            <a:picLocks noGrp="1" noChangeAspect="1"/>
          </p:cNvPicPr>
          <p:nvPr>
            <p:ph idx="1"/>
          </p:nvPr>
        </p:nvPicPr>
        <p:blipFill rotWithShape="1">
          <a:blip r:embed="rId2"/>
          <a:srcRect l="4102" r="4100"/>
          <a:stretch/>
        </p:blipFill>
        <p:spPr>
          <a:xfrm>
            <a:off x="2109786" y="332656"/>
            <a:ext cx="4924425" cy="4924425"/>
          </a:xfrm>
          <a:prstGeom prst="rect">
            <a:avLst/>
          </a:prstGeom>
        </p:spPr>
      </p:pic>
      <p:pic>
        <p:nvPicPr>
          <p:cNvPr id="9" name="Рисунок 8">
            <a:extLst>
              <a:ext uri="{FF2B5EF4-FFF2-40B4-BE49-F238E27FC236}">
                <a16:creationId xmlns:a16="http://schemas.microsoft.com/office/drawing/2014/main" id="{E11082E8-6FCF-4FBE-A2D7-A1AE76E831C1}"/>
              </a:ext>
            </a:extLst>
          </p:cNvPr>
          <p:cNvPicPr>
            <a:picLocks noChangeAspect="1"/>
          </p:cNvPicPr>
          <p:nvPr/>
        </p:nvPicPr>
        <p:blipFill>
          <a:blip r:embed="rId3"/>
          <a:stretch>
            <a:fillRect/>
          </a:stretch>
        </p:blipFill>
        <p:spPr>
          <a:xfrm>
            <a:off x="2109787" y="5373216"/>
            <a:ext cx="4924425" cy="853916"/>
          </a:xfrm>
          <a:prstGeom prst="rect">
            <a:avLst/>
          </a:prstGeom>
        </p:spPr>
      </p:pic>
    </p:spTree>
    <p:extLst>
      <p:ext uri="{BB962C8B-B14F-4D97-AF65-F5344CB8AC3E}">
        <p14:creationId xmlns:p14="http://schemas.microsoft.com/office/powerpoint/2010/main" val="11638384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33790" y="404664"/>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67326" y="1484784"/>
            <a:ext cx="8229600" cy="4752528"/>
          </a:xfrm>
        </p:spPr>
        <p:txBody>
          <a:bodyPr/>
          <a:lstStyle/>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государственная поверочная схема </a:t>
            </a:r>
            <a:r>
              <a:rPr lang="ru-RU" sz="1800" dirty="0">
                <a:solidFill>
                  <a:schemeClr val="accent1">
                    <a:lumMod val="50000"/>
                  </a:schemeClr>
                </a:solidFill>
                <a:latin typeface="Times New Roman" panose="02020603050405020304" pitchFamily="18" charset="0"/>
                <a:cs typeface="Times New Roman" panose="02020603050405020304" pitchFamily="18" charset="0"/>
              </a:rPr>
              <a:t>- документ, устанавливающий порядок передачи единицы величины от государственного первичного эталона единицы величины эталонам единицы величины, имеющим более низкие показатели точности, и средствам измерений;</a:t>
            </a:r>
          </a:p>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исходный эталон единицы величины</a:t>
            </a:r>
            <a:r>
              <a:rPr lang="ru-RU" sz="1800" dirty="0">
                <a:solidFill>
                  <a:schemeClr val="accent1">
                    <a:lumMod val="50000"/>
                  </a:schemeClr>
                </a:solidFill>
                <a:latin typeface="Times New Roman" panose="02020603050405020304" pitchFamily="18" charset="0"/>
                <a:cs typeface="Times New Roman" panose="02020603050405020304" pitchFamily="18" charset="0"/>
              </a:rPr>
              <a:t> - эталон единицы величины, обладающий наивысшими показателями точности среди эталонов единицы величины, который применяется в подведомственной организации федерального органа исполнительной власти, государственной корпорации, у юридического лица или индивидуального предпринимателя, от которого передается единица величины;</a:t>
            </a:r>
          </a:p>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локальная поверочная схема</a:t>
            </a:r>
            <a:r>
              <a:rPr lang="ru-RU" sz="1800" dirty="0">
                <a:solidFill>
                  <a:schemeClr val="accent1">
                    <a:lumMod val="50000"/>
                  </a:schemeClr>
                </a:solidFill>
                <a:latin typeface="Times New Roman" panose="02020603050405020304" pitchFamily="18" charset="0"/>
                <a:cs typeface="Times New Roman" panose="02020603050405020304" pitchFamily="18" charset="0"/>
              </a:rPr>
              <a:t> - документ, устанавливающий порядок передачи единицы величины от исходного эталона единицы величины эталонам единицы величины, имеющим более низкие показатели точности, и средствам измерений;</a:t>
            </a: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49573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33790" y="548680"/>
            <a:ext cx="8229600" cy="563910"/>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67326" y="1484784"/>
            <a:ext cx="8229600" cy="4752528"/>
          </a:xfrm>
        </p:spPr>
        <p:txBody>
          <a:bodyPr/>
          <a:lstStyle/>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методика аттестации </a:t>
            </a:r>
            <a:r>
              <a:rPr lang="ru-RU" sz="1800" dirty="0">
                <a:solidFill>
                  <a:schemeClr val="accent1">
                    <a:lumMod val="50000"/>
                  </a:schemeClr>
                </a:solidFill>
                <a:latin typeface="Times New Roman" panose="02020603050405020304" pitchFamily="18" charset="0"/>
                <a:cs typeface="Times New Roman" panose="02020603050405020304" pitchFamily="18" charset="0"/>
              </a:rPr>
              <a:t>- документ, определяющий совокупность конкретно описанных процедур, выполняемых в целях оценки соответствия эталона единицы величины обязательным требованиям, а также передачи единицы величины эталону единицы величины от эталона единицы величины с более высокими показателями точности в соответствии с государственной или локальной поверочной схемой</a:t>
            </a:r>
          </a:p>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первичная аттестация</a:t>
            </a:r>
            <a:r>
              <a:rPr lang="ru-RU" sz="1800" dirty="0">
                <a:solidFill>
                  <a:schemeClr val="accent1">
                    <a:lumMod val="50000"/>
                  </a:schemeClr>
                </a:solidFill>
                <a:latin typeface="Times New Roman" panose="02020603050405020304" pitchFamily="18" charset="0"/>
                <a:cs typeface="Times New Roman" panose="02020603050405020304" pitchFamily="18" charset="0"/>
              </a:rPr>
              <a:t> - оценка соответствия эталона единицы величины установленным обязательным требованиям, включающая в себя передачу ему единицы величины от эталона единицы величины с более высокими показателями точности, проводимая до утверждения эталона единицы величины;</a:t>
            </a:r>
          </a:p>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периодическая аттестация</a:t>
            </a:r>
            <a:r>
              <a:rPr lang="ru-RU" sz="1800" dirty="0">
                <a:solidFill>
                  <a:schemeClr val="accent1">
                    <a:lumMod val="50000"/>
                  </a:schemeClr>
                </a:solidFill>
                <a:latin typeface="Times New Roman" panose="02020603050405020304" pitchFamily="18" charset="0"/>
                <a:cs typeface="Times New Roman" panose="02020603050405020304" pitchFamily="18" charset="0"/>
              </a:rPr>
              <a:t> - оценка соответствия эталона единицы величины установленным обязательным требованиям, включающая в себя передачу ему единицы величины от эталона единицы величины с более высокими показателями точности, проводимая после утверждения эталона единицы величины в процессе его содержания;</a:t>
            </a: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7882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33790" y="692696"/>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5494" y="1844824"/>
            <a:ext cx="8229600" cy="3024336"/>
          </a:xfrm>
        </p:spPr>
        <p:txBody>
          <a:bodyPr/>
          <a:lstStyle/>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 5. Обязательные требования к эталонам единиц величин устанавливаются Федеральным агентством по техническому регулированию и метрологии для государственных первичных эталонов единиц величин при утверждении технических заданий на их разработку, для остальных эталонов единиц величин - при утверждении поверочных схем и методик аттестации эталонов единиц величин или методик поверки средств измерений, в соответствии с которыми такими эталонами единиц величин осуществляется передача единиц величин эталонам единиц величин, имеющим более низкие показатели точности, и средствам измерений.</a:t>
            </a: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3205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33790" y="692696"/>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5494" y="1844824"/>
            <a:ext cx="8229600" cy="3240360"/>
          </a:xfrm>
        </p:spPr>
        <p:txBody>
          <a:bodyPr/>
          <a:lstStyle/>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п.12. Оценка соответствия эталонов единиц величин обязательным требованиям к этим эталонам осуществляется в формах первичной и периодической аттестации.</a:t>
            </a:r>
          </a:p>
          <a:p>
            <a:pPr marL="266700" indent="0" algn="just">
              <a:buNone/>
            </a:pPr>
            <a:r>
              <a:rPr lang="ru-RU" sz="1800" b="1" dirty="0">
                <a:solidFill>
                  <a:schemeClr val="accent1">
                    <a:lumMod val="50000"/>
                  </a:schemeClr>
                </a:solidFill>
                <a:latin typeface="Times New Roman" panose="02020603050405020304" pitchFamily="18" charset="0"/>
                <a:cs typeface="Times New Roman" panose="02020603050405020304" pitchFamily="18" charset="0"/>
              </a:rPr>
              <a:t>Для средств измерений утвержденного типа, применяемых в качестве </a:t>
            </a:r>
            <a:r>
              <a:rPr lang="ru-RU" sz="1800" dirty="0">
                <a:solidFill>
                  <a:schemeClr val="accent1">
                    <a:lumMod val="50000"/>
                  </a:schemeClr>
                </a:solidFill>
                <a:latin typeface="Times New Roman" panose="02020603050405020304" pitchFamily="18" charset="0"/>
                <a:cs typeface="Times New Roman" panose="02020603050405020304" pitchFamily="18" charset="0"/>
              </a:rPr>
              <a:t>эталонов единиц величин, вместо первичной аттестации и периодической аттестации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выполняется поверка в соответствии с установленными для них методиками поверки средств измерений с учетом требований поверочных схем</a:t>
            </a:r>
            <a:r>
              <a:rPr lang="ru-RU" sz="1800" dirty="0">
                <a:solidFill>
                  <a:schemeClr val="accent1">
                    <a:lumMod val="50000"/>
                  </a:schemeClr>
                </a:solidFill>
                <a:latin typeface="Times New Roman" panose="02020603050405020304" pitchFamily="18" charset="0"/>
                <a:cs typeface="Times New Roman" panose="02020603050405020304" pitchFamily="18" charset="0"/>
              </a:rPr>
              <a:t>. Результаты поверки оформляются в порядке, утверждаемом Министерством промышленности и торговли Российской Федерации в соответствии с частью 5 статьи 13 Федерального закона "Об обеспечении единства измерений".</a:t>
            </a:r>
          </a:p>
          <a:p>
            <a:pPr algn="just"/>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117039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48816" y="548680"/>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556792"/>
            <a:ext cx="8229600" cy="4896544"/>
          </a:xfrm>
        </p:spPr>
        <p:txBody>
          <a:bodyPr/>
          <a:lstStyle/>
          <a:p>
            <a:pPr algn="just"/>
            <a:r>
              <a:rPr lang="ru-RU" sz="1600" dirty="0">
                <a:solidFill>
                  <a:schemeClr val="accent1">
                    <a:lumMod val="50000"/>
                  </a:schemeClr>
                </a:solidFill>
                <a:latin typeface="Times New Roman" panose="02020603050405020304" pitchFamily="18" charset="0"/>
                <a:cs typeface="Times New Roman" panose="02020603050405020304" pitchFamily="18" charset="0"/>
              </a:rPr>
              <a:t>п.13.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Первичная аттестация эталонов единиц величин</a:t>
            </a:r>
            <a:r>
              <a:rPr lang="ru-RU" sz="1600" dirty="0">
                <a:solidFill>
                  <a:schemeClr val="accent1">
                    <a:lumMod val="50000"/>
                  </a:schemeClr>
                </a:solidFill>
                <a:latin typeface="Times New Roman" panose="02020603050405020304" pitchFamily="18" charset="0"/>
                <a:cs typeface="Times New Roman" panose="02020603050405020304" pitchFamily="18" charset="0"/>
              </a:rPr>
              <a:t>, за исключением государственных первичных эталонов единиц величин, осуществляется в соответствии с государственными или локальными поверочными схемами, методиками аттестации эталонов единиц величин, методиками поверки средств измерений государственными научными метрологическими институтами, государственными региональными центрами метрологии, федеральным государственным бюджетным учреждением "Главный научный метрологический центр" Министерства обороны Российской Федерации (при аттестации эталонов единиц величин, применяемых в области обороны и безопасности государства), содержащими и применяющими эталоны единиц величин с более высокими показателями точности. По результатам первичной аттестации эталонов единиц величин государственные научные метрологические институты, государственные региональные центры метрологии и федеральное государственное бюджетное учреждение "Главный научный метрологический центр" Министерства обороны Российской Федерации, проводившие первичную аттестацию эталонов единиц величин, оформляют свидетельства об аттестации эталонов единиц величин, подтверждающие их соответствие установленным к ним обязательным требованиям. Требования к оформлению материалов первичной аттестации эталонов единиц величин, а также форма свидетельства об аттестации эталона единицы величины устанавливаются Министерством промышленности и торговли Российской Федерации.</a:t>
            </a:r>
          </a:p>
          <a:p>
            <a:pPr algn="just"/>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a:p>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9764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04786E6-171A-4A1F-B59E-C4D4693F0992}"/>
              </a:ext>
            </a:extLst>
          </p:cNvPr>
          <p:cNvSpPr>
            <a:spLocks noGrp="1"/>
          </p:cNvSpPr>
          <p:nvPr>
            <p:ph type="title"/>
          </p:nvPr>
        </p:nvSpPr>
        <p:spPr>
          <a:xfrm>
            <a:off x="448816" y="548680"/>
            <a:ext cx="8229600" cy="707926"/>
          </a:xfrm>
        </p:spPr>
        <p:txBody>
          <a:bodyPr/>
          <a:lstStyle/>
          <a:p>
            <a:pPr algn="ctr"/>
            <a:r>
              <a:rPr lang="ru-RU" sz="2400" dirty="0">
                <a:solidFill>
                  <a:schemeClr val="accent1">
                    <a:lumMod val="50000"/>
                  </a:schemeClr>
                </a:solidFill>
                <a:latin typeface="Times New Roman" panose="02020603050405020304" pitchFamily="18" charset="0"/>
                <a:cs typeface="Times New Roman" panose="02020603050405020304" pitchFamily="18" charset="0"/>
              </a:rPr>
              <a:t>Постановление правительства РФ от 23.09.2010 №734 </a:t>
            </a:r>
            <a:br>
              <a:rPr lang="ru-RU" sz="2400" dirty="0">
                <a:solidFill>
                  <a:schemeClr val="accent1">
                    <a:lumMod val="50000"/>
                  </a:schemeClr>
                </a:solidFill>
                <a:latin typeface="Times New Roman" panose="02020603050405020304" pitchFamily="18" charset="0"/>
                <a:cs typeface="Times New Roman" panose="02020603050405020304" pitchFamily="18" charset="0"/>
              </a:rPr>
            </a:br>
            <a:r>
              <a:rPr lang="ru-RU" sz="2400" dirty="0">
                <a:solidFill>
                  <a:schemeClr val="accent1">
                    <a:lumMod val="50000"/>
                  </a:schemeClr>
                </a:solidFill>
                <a:latin typeface="Times New Roman" panose="02020603050405020304" pitchFamily="18" charset="0"/>
                <a:cs typeface="Times New Roman" panose="02020603050405020304" pitchFamily="18" charset="0"/>
              </a:rPr>
              <a:t>(в редакции от 21.10.2019)</a:t>
            </a:r>
          </a:p>
        </p:txBody>
      </p:sp>
      <p:sp>
        <p:nvSpPr>
          <p:cNvPr id="3" name="Объект 2">
            <a:extLst>
              <a:ext uri="{FF2B5EF4-FFF2-40B4-BE49-F238E27FC236}">
                <a16:creationId xmlns:a16="http://schemas.microsoft.com/office/drawing/2014/main" id="{E47F7C80-E68C-4CD5-88AC-C2E72809B04C}"/>
              </a:ext>
            </a:extLst>
          </p:cNvPr>
          <p:cNvSpPr>
            <a:spLocks noGrp="1"/>
          </p:cNvSpPr>
          <p:nvPr>
            <p:ph idx="1"/>
          </p:nvPr>
        </p:nvSpPr>
        <p:spPr>
          <a:xfrm>
            <a:off x="457200" y="1556792"/>
            <a:ext cx="8229600" cy="4392488"/>
          </a:xfrm>
        </p:spPr>
        <p:txBody>
          <a:bodyPr/>
          <a:lstStyle/>
          <a:p>
            <a:pPr marL="0" indent="0" algn="just">
              <a:buNone/>
            </a:pPr>
            <a:r>
              <a:rPr lang="ru-RU" sz="1600" dirty="0">
                <a:solidFill>
                  <a:schemeClr val="accent1">
                    <a:lumMod val="50000"/>
                  </a:schemeClr>
                </a:solidFill>
                <a:latin typeface="Times New Roman" panose="02020603050405020304" pitchFamily="18" charset="0"/>
                <a:cs typeface="Times New Roman" panose="02020603050405020304" pitchFamily="18" charset="0"/>
              </a:rPr>
              <a:t>п.14</a:t>
            </a:r>
          </a:p>
          <a:p>
            <a:pPr algn="just"/>
            <a:r>
              <a:rPr lang="ru-RU" sz="1800" b="1" dirty="0">
                <a:solidFill>
                  <a:schemeClr val="accent1">
                    <a:lumMod val="50000"/>
                  </a:schemeClr>
                </a:solidFill>
                <a:latin typeface="Times New Roman" panose="02020603050405020304" pitchFamily="18" charset="0"/>
                <a:cs typeface="Times New Roman" panose="02020603050405020304" pitchFamily="18" charset="0"/>
              </a:rPr>
              <a:t>Материалы первичной аттестации эталона единицы величины</a:t>
            </a:r>
            <a:r>
              <a:rPr lang="ru-RU" sz="1800" dirty="0">
                <a:solidFill>
                  <a:schemeClr val="accent1">
                    <a:lumMod val="50000"/>
                  </a:schemeClr>
                </a:solidFill>
                <a:latin typeface="Times New Roman" panose="02020603050405020304" pitchFamily="18" charset="0"/>
                <a:cs typeface="Times New Roman" panose="02020603050405020304" pitchFamily="18" charset="0"/>
              </a:rPr>
              <a:t>, содержащие результаты исследований, с приложением свидетельства об аттестации эталона единицы величины, правил содержания и применения эталона единицы величины и предложений по межаттестационному интервалу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направляются юридическим лицом или индивидуальным предпринимателем в Федеральное агентство по техническому регулированию и метрологии для принятия решения об утверждении эталона единицы величины.</a:t>
            </a:r>
          </a:p>
          <a:p>
            <a:pPr algn="just"/>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a:p>
            <a:pPr algn="just"/>
            <a:r>
              <a:rPr lang="ru-RU" sz="1800" dirty="0">
                <a:solidFill>
                  <a:schemeClr val="accent1">
                    <a:lumMod val="50000"/>
                  </a:schemeClr>
                </a:solidFill>
                <a:latin typeface="Times New Roman" panose="02020603050405020304" pitchFamily="18" charset="0"/>
                <a:cs typeface="Times New Roman" panose="02020603050405020304" pitchFamily="18" charset="0"/>
              </a:rPr>
              <a:t>Для стандартных образцов и средств измерений утвержденного типа, применяемых в качестве эталонов единиц величин, правила содержания и применения не разрабатываются, а их содержание и применение в качестве эталонов единиц величин осуществляется в соответствии с их эксплуатационными документами.</a:t>
            </a:r>
          </a:p>
          <a:p>
            <a:pPr marL="0" indent="0" algn="just">
              <a:buNone/>
            </a:pPr>
            <a:endParaRPr lang="ru-RU" sz="1800"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03083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Семинар метрологов_2013</Template>
  <TotalTime>2383</TotalTime>
  <Words>2911</Words>
  <Application>Microsoft Office PowerPoint</Application>
  <PresentationFormat>Экран (4:3)</PresentationFormat>
  <Paragraphs>130</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Calibri</vt:lpstr>
      <vt:lpstr>Constantia</vt:lpstr>
      <vt:lpstr>Times New Roman</vt:lpstr>
      <vt:lpstr>Wingdings 2</vt:lpstr>
      <vt:lpstr>Поток</vt:lpstr>
      <vt:lpstr>Изменения в Положении об эталонах единиц величин, используемых в сфере государственного регулирования обеспечения единства измерений</vt:lpstr>
      <vt:lpstr>Аттестация эталонов единиц величин</vt:lpstr>
      <vt:lpstr>Презентация PowerPoint</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Постановление правительства РФ от 23.09.2010 №734  (в редакции от 21.10.2019)</vt:lpstr>
      <vt:lpstr>Презентация PowerPoint</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Приказ Минпромторга России от 11.02.2020 №456</vt:lpstr>
      <vt:lpstr>БЛАГОДАРЮ ЗА ВНИМАНИЕ!    ZmachinskayaT@nncsm.ru 8-800-200-22-14 (доб. 1-04) +7920-077-9154</vt:lpstr>
    </vt:vector>
  </TitlesOfParts>
  <Company>лаборатория ФХИИ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Поверка, КТС/КМС оптико-физических и физико-химических средств измерений медицинского назначения и медицинского оборудования. Использование стандартных образцов.</dc:title>
  <dc:creator>Кочетова Елена Валерьевна</dc:creator>
  <cp:lastModifiedBy>Змачинская Татьяна Брониславовна</cp:lastModifiedBy>
  <cp:revision>151</cp:revision>
  <cp:lastPrinted>2020-02-19T04:34:23Z</cp:lastPrinted>
  <dcterms:created xsi:type="dcterms:W3CDTF">2011-03-16T09:39:15Z</dcterms:created>
  <dcterms:modified xsi:type="dcterms:W3CDTF">2020-02-19T06:07:47Z</dcterms:modified>
</cp:coreProperties>
</file>