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8.xml" ContentType="application/vnd.openxmlformats-officedocument.theme+xml"/>
  <Override PartName="/ppt/notesSlides/notesSlide16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87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Default Extension="png" ContentType="image/png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s/slide22.xml" ContentType="application/vnd.openxmlformats-officedocument.presentationml.slide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177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80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notesSlides/notesSlide14.xml" ContentType="application/vnd.openxmlformats-officedocument.presentationml.notesSlide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12.xml" ContentType="application/vnd.openxmlformats-officedocument.theme+xml"/>
  <Override PartName="/ppt/slideLayouts/slideLayout189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8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81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Masters/slideMaster14.xml" ContentType="application/vnd.openxmlformats-officedocument.presentationml.slideMaster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notesSlides/notesSlide22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179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notesSlides/notesSlide23.xml" ContentType="application/vnd.openxmlformats-officedocument.presentationml.notesSlide+xml"/>
  <Override PartName="/ppt/theme/theme14.xml" ContentType="application/vnd.openxmlformats-officedocument.theme+xml"/>
  <Override PartName="/ppt/notesSlides/notesSlide12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notesSlides/notesSlide17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slideLayouts/slideLayout99.xml" ContentType="application/vnd.openxmlformats-officedocument.presentationml.slideLayout+xml"/>
  <Override PartName="/ppt/slideLayouts/slideLayout18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  <p:sldMasterId id="2147483662" r:id="rId15"/>
    <p:sldMasterId id="2147483663" r:id="rId16"/>
    <p:sldMasterId id="2147483664" r:id="rId17"/>
  </p:sldMasterIdLst>
  <p:notesMasterIdLst>
    <p:notesMasterId r:id="rId41"/>
  </p:notesMasterIdLst>
  <p:sldIdLst>
    <p:sldId id="256" r:id="rId18"/>
    <p:sldId id="257" r:id="rId19"/>
    <p:sldId id="258" r:id="rId20"/>
    <p:sldId id="259" r:id="rId21"/>
    <p:sldId id="260" r:id="rId22"/>
    <p:sldId id="261" r:id="rId23"/>
    <p:sldId id="262" r:id="rId24"/>
    <p:sldId id="263" r:id="rId25"/>
    <p:sldId id="264" r:id="rId26"/>
    <p:sldId id="265" r:id="rId27"/>
    <p:sldId id="266" r:id="rId28"/>
    <p:sldId id="267" r:id="rId29"/>
    <p:sldId id="268" r:id="rId30"/>
    <p:sldId id="269" r:id="rId31"/>
    <p:sldId id="270" r:id="rId32"/>
    <p:sldId id="271" r:id="rId33"/>
    <p:sldId id="272" r:id="rId34"/>
    <p:sldId id="273" r:id="rId35"/>
    <p:sldId id="274" r:id="rId36"/>
    <p:sldId id="275" r:id="rId37"/>
    <p:sldId id="276" r:id="rId38"/>
    <p:sldId id="277" r:id="rId39"/>
    <p:sldId id="278" r:id="rId40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85" d="100"/>
          <a:sy n="85" d="100"/>
        </p:scale>
        <p:origin x="-78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1843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444ED311-DE7E-4DE3-B6C8-130EFDC3DA3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73F22C-5A90-4BF5-8D49-27406354070E}" type="slidenum">
              <a:rPr lang="ru-RU"/>
              <a:pPr/>
              <a:t>1</a:t>
            </a:fld>
            <a:endParaRPr lang="ru-RU"/>
          </a:p>
        </p:txBody>
      </p:sp>
      <p:sp>
        <p:nvSpPr>
          <p:cNvPr id="430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AB04CA-C3AD-431F-A135-E801608E8BF8}" type="slidenum">
              <a:rPr lang="ru-RU"/>
              <a:pPr/>
              <a:t>10</a:t>
            </a:fld>
            <a:endParaRPr lang="ru-RU"/>
          </a:p>
        </p:txBody>
      </p:sp>
      <p:sp>
        <p:nvSpPr>
          <p:cNvPr id="522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541A6F5-9019-4421-92D4-EAB9ABE085CA}" type="slidenum">
              <a:rPr lang="ru-RU"/>
              <a:pPr/>
              <a:t>11</a:t>
            </a:fld>
            <a:endParaRPr lang="ru-RU"/>
          </a:p>
        </p:txBody>
      </p:sp>
      <p:sp>
        <p:nvSpPr>
          <p:cNvPr id="532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A5DBBC7-470E-4B46-BD53-34B11029D9D6}" type="slidenum">
              <a:rPr lang="ru-RU"/>
              <a:pPr/>
              <a:t>12</a:t>
            </a:fld>
            <a:endParaRPr lang="ru-RU"/>
          </a:p>
        </p:txBody>
      </p:sp>
      <p:sp>
        <p:nvSpPr>
          <p:cNvPr id="542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FCA636D-0145-4B38-93F2-73B4699D3BB3}" type="slidenum">
              <a:rPr lang="ru-RU"/>
              <a:pPr/>
              <a:t>13</a:t>
            </a:fld>
            <a:endParaRPr lang="ru-RU"/>
          </a:p>
        </p:txBody>
      </p:sp>
      <p:sp>
        <p:nvSpPr>
          <p:cNvPr id="552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7E9564-A670-446E-94AB-749397D33F41}" type="slidenum">
              <a:rPr lang="ru-RU"/>
              <a:pPr/>
              <a:t>14</a:t>
            </a:fld>
            <a:endParaRPr lang="ru-RU"/>
          </a:p>
        </p:txBody>
      </p:sp>
      <p:sp>
        <p:nvSpPr>
          <p:cNvPr id="563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DEBA34-EA20-4DD7-97A4-9AA5BFB8D914}" type="slidenum">
              <a:rPr lang="ru-RU"/>
              <a:pPr/>
              <a:t>15</a:t>
            </a:fld>
            <a:endParaRPr lang="ru-RU"/>
          </a:p>
        </p:txBody>
      </p:sp>
      <p:sp>
        <p:nvSpPr>
          <p:cNvPr id="573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B2BFAB0-FA24-4F5B-8F51-5136E287F3A9}" type="slidenum">
              <a:rPr lang="ru-RU"/>
              <a:pPr/>
              <a:t>16</a:t>
            </a:fld>
            <a:endParaRPr lang="ru-RU"/>
          </a:p>
        </p:txBody>
      </p:sp>
      <p:sp>
        <p:nvSpPr>
          <p:cNvPr id="583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4F48F5A-4E65-4F8A-A2B0-FD949B4A15F7}" type="slidenum">
              <a:rPr lang="ru-RU"/>
              <a:pPr/>
              <a:t>17</a:t>
            </a:fld>
            <a:endParaRPr lang="ru-RU"/>
          </a:p>
        </p:txBody>
      </p:sp>
      <p:sp>
        <p:nvSpPr>
          <p:cNvPr id="593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0DF988-F1BB-433D-953C-35A90996B34D}" type="slidenum">
              <a:rPr lang="ru-RU"/>
              <a:pPr/>
              <a:t>18</a:t>
            </a:fld>
            <a:endParaRPr lang="ru-RU"/>
          </a:p>
        </p:txBody>
      </p:sp>
      <p:sp>
        <p:nvSpPr>
          <p:cNvPr id="604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1962F4B-E99E-42DF-971F-184FC7B739B2}" type="slidenum">
              <a:rPr lang="ru-RU"/>
              <a:pPr/>
              <a:t>19</a:t>
            </a:fld>
            <a:endParaRPr lang="ru-RU"/>
          </a:p>
        </p:txBody>
      </p:sp>
      <p:sp>
        <p:nvSpPr>
          <p:cNvPr id="614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77870C3-8A24-4A2A-8155-8585AD0FACF6}" type="slidenum">
              <a:rPr lang="ru-RU"/>
              <a:pPr/>
              <a:t>2</a:t>
            </a:fld>
            <a:endParaRPr lang="ru-RU"/>
          </a:p>
        </p:txBody>
      </p:sp>
      <p:sp>
        <p:nvSpPr>
          <p:cNvPr id="440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6481C6-07FF-49E0-B743-E3D9D04B682F}" type="slidenum">
              <a:rPr lang="ru-RU"/>
              <a:pPr/>
              <a:t>20</a:t>
            </a:fld>
            <a:endParaRPr lang="ru-RU"/>
          </a:p>
        </p:txBody>
      </p:sp>
      <p:sp>
        <p:nvSpPr>
          <p:cNvPr id="624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241BAA-A1B3-48F2-A911-01BE23CE15AF}" type="slidenum">
              <a:rPr lang="ru-RU"/>
              <a:pPr/>
              <a:t>21</a:t>
            </a:fld>
            <a:endParaRPr lang="ru-RU"/>
          </a:p>
        </p:txBody>
      </p:sp>
      <p:sp>
        <p:nvSpPr>
          <p:cNvPr id="634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852C8A-14ED-4438-AEE5-126D90FACD43}" type="slidenum">
              <a:rPr lang="ru-RU"/>
              <a:pPr/>
              <a:t>22</a:t>
            </a:fld>
            <a:endParaRPr lang="ru-RU"/>
          </a:p>
        </p:txBody>
      </p:sp>
      <p:sp>
        <p:nvSpPr>
          <p:cNvPr id="645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4F9AE2-C477-4CDA-B785-C64554A33EB0}" type="slidenum">
              <a:rPr lang="ru-RU"/>
              <a:pPr/>
              <a:t>23</a:t>
            </a:fld>
            <a:endParaRPr lang="ru-RU"/>
          </a:p>
        </p:txBody>
      </p:sp>
      <p:sp>
        <p:nvSpPr>
          <p:cNvPr id="655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625C2F-B3FA-4ED3-87D4-2A19F72B6916}" type="slidenum">
              <a:rPr lang="ru-RU"/>
              <a:pPr/>
              <a:t>3</a:t>
            </a:fld>
            <a:endParaRPr lang="ru-RU"/>
          </a:p>
        </p:txBody>
      </p:sp>
      <p:sp>
        <p:nvSpPr>
          <p:cNvPr id="450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8CB15C-9740-4618-999E-F798497F66FE}" type="slidenum">
              <a:rPr lang="ru-RU"/>
              <a:pPr/>
              <a:t>4</a:t>
            </a:fld>
            <a:endParaRPr lang="ru-RU"/>
          </a:p>
        </p:txBody>
      </p:sp>
      <p:sp>
        <p:nvSpPr>
          <p:cNvPr id="460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73D2D0-3848-433E-910D-81D999B0F711}" type="slidenum">
              <a:rPr lang="ru-RU"/>
              <a:pPr/>
              <a:t>5</a:t>
            </a:fld>
            <a:endParaRPr lang="ru-RU"/>
          </a:p>
        </p:txBody>
      </p:sp>
      <p:sp>
        <p:nvSpPr>
          <p:cNvPr id="471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4AC59CD-69A6-4BB6-9B12-0C87C8ACD9F9}" type="slidenum">
              <a:rPr lang="ru-RU"/>
              <a:pPr/>
              <a:t>6</a:t>
            </a:fld>
            <a:endParaRPr lang="ru-RU"/>
          </a:p>
        </p:txBody>
      </p:sp>
      <p:sp>
        <p:nvSpPr>
          <p:cNvPr id="481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5DEE2D-5043-4C07-878A-7BA062313FFD}" type="slidenum">
              <a:rPr lang="ru-RU"/>
              <a:pPr/>
              <a:t>7</a:t>
            </a:fld>
            <a:endParaRPr lang="ru-RU"/>
          </a:p>
        </p:txBody>
      </p:sp>
      <p:sp>
        <p:nvSpPr>
          <p:cNvPr id="491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A9A9AE-3061-42E6-ACB2-DEAA882FACEE}" type="slidenum">
              <a:rPr lang="ru-RU"/>
              <a:pPr/>
              <a:t>8</a:t>
            </a:fld>
            <a:endParaRPr lang="ru-RU"/>
          </a:p>
        </p:txBody>
      </p:sp>
      <p:sp>
        <p:nvSpPr>
          <p:cNvPr id="501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BE4EA3D-D9AF-4CE0-AAF0-C489835C805E}" type="slidenum">
              <a:rPr lang="ru-RU"/>
              <a:pPr/>
              <a:t>9</a:t>
            </a:fld>
            <a:endParaRPr lang="ru-RU"/>
          </a:p>
        </p:txBody>
      </p:sp>
      <p:sp>
        <p:nvSpPr>
          <p:cNvPr id="512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297279F-DA2E-4D28-84DD-6EA064AF0B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8012E4C-EF44-49F5-9CE6-07F7D3C97B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37C25A1-466D-48A6-950E-27428534A6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B584CE4-6553-4178-839E-773B07F5D7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139A013-0979-4C7E-B131-BFD7ACD9DC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EAE8D2D-61C2-48DD-BA05-50E71F8D7C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D4497BC-7D12-4715-8A0D-7EB4F6849A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21E1ECA-DDC4-4784-8C95-38C4BF3767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4D3293B-7850-4C97-8BF5-CECCC6D5CA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A2085C3-8FEF-483A-9AE8-5D9564C621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71890CD-F13B-4765-8DAE-5927EE6F83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146BC18-4712-49E5-B123-97D06D66AC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45243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43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1B2AEC2-2C42-4BE1-BA2D-9CBA6748B9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C6BF961-6063-4EA4-BD17-F9DD7AA755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5C6CC88-A18C-4FFE-9604-6532FAEDF0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74BE02A-EAE0-45E8-8493-7FD266E150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733F3AC-4161-4A0A-8815-2A7F17FCC7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4D741F4-A9A5-48E9-9825-65368C4D5B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3B86F32-EB7E-43B7-A797-E85C491D1E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05E8092-96B7-4458-A785-821F02B107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5E23B65-EA9D-42D3-8203-EB4AD006B4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1781C72-4E1F-40E2-8BCC-D5FB794FB4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618A0A1-D828-4359-823C-4074D3812D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0813" cy="14684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>
          <a:xfrm>
            <a:off x="6553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fld id="{2FAEF97A-0B77-4112-AC31-411061E7B0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C2CEDC1-8DE3-4129-AA06-5CBCEE1132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AB662F5-98A9-4E36-9453-39BC6DCC93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1624ED-A2AD-4B80-BFBE-08FD3200A0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465F4A7-0998-42F8-84C8-B9668699B7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B0907BA-3581-4A2E-A889-2C16FC2F17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ED3BB31-B98D-4321-8900-1F4D887AE3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A8C2938-BA1E-4B74-8FE1-E3C52B2B63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FDB5511-06D7-4D91-ABC1-2FEA1E2ABA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BE7EEF9-8B2B-4AD0-8F10-EAC1FB980B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4437408-597B-43B6-8302-70AE6C3855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97B731E-9CCD-42D3-AF2F-F52BFE753D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4E21C94-1EE5-4FE5-AE70-474ADDA9B0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8DEEED7-F9EB-4956-BCBD-2D88524C43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2EC5DD7-C264-4B66-BCB2-04C49EC0A4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587E55A-2A22-4D37-B112-51EE5FB955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2634E84-E0DE-4D07-BE2B-B010031437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7B9AC22-5B38-4B48-9A6D-01AA0B6D24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092FFC0-DA4D-47B1-B15B-05394A285F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1E2A25F-3C19-42C0-A019-1A0220FD98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F613A54-FDC0-4A6D-A275-9F23DBB658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E7155F2-D729-4DD4-80CF-9D00217B73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F3923E6-EE11-45F5-933A-3757E9E3DF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6C08E3A-944F-484F-BE17-223E573D27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DC0FA3A-138D-4CBD-B7ED-47BDB732B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640731C-F6C4-46E2-9F10-EC34862EAE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47CA8E2-17FE-495A-804D-0A3F2B0116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7C45FA1-77D8-4CAB-B828-D11F86CD5A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8F3FC48-0450-409D-A3F9-49A7D9F607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4D33594-D266-48E7-82B8-B259CE3437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AEAA403-849C-40BD-B4D4-23C15CF3F2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84CE05B-65E7-44B4-B3BB-3A04D0C3C62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B4CBB89-7A08-42DA-ADFB-E101547A99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C5E6D61-5FDD-42C8-B722-7EB4176CEF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CDC7759-CA35-4B4C-A45B-C4B7173406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7DEEEC5-5456-43A0-8F08-760059F527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8F0896E-738C-4B76-89A4-3A0AFE993E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BF9E232-2AE0-47C2-9565-B96FD731FD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EB48656-AF28-42C1-88A2-148297D3CB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31EF3FD-B910-4417-BBE0-D348B47BB3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33CB16C-DC81-4CE4-A5DC-2D88344696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E4E303F-9160-47FF-A40D-FBBD331599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A3EFAAE-4213-448B-B9D1-6AFCAE1DC4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E36CA43-BED4-4053-94F1-1ECFEC8D22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ECD8CDC-F962-4BC5-819B-B004E9BBC2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C045D1-C9DE-488D-8B91-BC1A105E6E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4AA8F8A-405A-470A-A548-4F85FCC369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162492E-5489-4917-BF42-12E8A859B5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CBF5D48-F8A2-4709-A593-208026DCF7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6E90D7A-DA2A-4C50-86A9-848478DE86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402408B-A58A-472E-BF94-614BCD5434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7D74EDA-E31E-473D-B20D-BA849C5C5C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512BE9-0B9F-4F03-8AC5-9E620133F8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AC44DD2-CAEA-457D-8C98-482816084B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1CFD322-25FC-45F4-A87B-4C11A387CC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77757BD-363F-42DE-91DC-D656969AE1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FCFD315-DD89-406E-8358-EA306879E0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506EB04-BA88-4A47-B0E5-6D68D94324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A09AE9D-A4F0-408A-B7BA-230630BE73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523CF47-C1FD-480E-A5DE-C8A9F6A0EF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64139C9-BD7D-474C-92AD-5A851318FB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C1281C8-ADB7-4DC3-9E93-995D9F20EE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BCE31F8-BD63-4AA6-B36F-EAE6230BF6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391F535-9001-4BF5-A03E-88C245E154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B7CC43D-0EFB-40B8-9822-65FF4AD81D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D117587-6CC8-498F-AE5E-1E759F06DD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68B2781-C1F2-4E63-A560-14C199C5C2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6FC135D-3A00-4969-89CC-F79970D056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8B01043-435E-42D2-B1EB-B7336F118D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F5DCB01-936C-49AD-AE3C-69420A5150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4B64197-F53F-4460-955B-1BA8411985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0C860AC-89E8-44FF-9CA8-41A26745AE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4D3AC03-2045-476F-A825-6C3AC9E75F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5B9B9F6-115B-40CC-9F88-61E195E4DE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B148DBC-BE1C-43C5-A827-369DADDAED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113AAA9-30BC-46B1-B50D-0CA6432015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5274719-1202-4683-87AE-928D684008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E6346F4-5B0F-422B-8FD7-337BA48C3E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B538C10-6CF6-476C-AC61-5C8AED53DD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7A67124-035F-4522-B6C6-1D3997AAD2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255C6C1-1B4A-4D71-AF4B-65BB88640D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62FFE57-2405-455A-932E-56B9A2E142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D25248E-0E5C-486B-9002-A63F2CE677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B9D4992-1FEB-4F10-A40E-F81D1877C1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D7CF321-1743-4023-8827-8255F09960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274CE9E-BE01-42F8-A727-519E093319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4B6B566-55D8-4C83-8197-9C1E5DB549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E1F7E3C-3697-4287-BEA6-B312C82AE6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458529C-407C-4766-B1BB-EEDFD06AA8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1B36D00-51F0-458A-B7F5-E20B10F011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5E698AD-18EF-4CE5-BFBD-2ADDBE18D0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B5BD914-75B2-4212-835C-AF14B77444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4DD2F1C-5FCF-4A85-B35C-24ADF71BAD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DCA4CDF-B7CD-478D-8E4E-287BFDB0F2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E953AB1-711C-4629-89DA-18B899DCF4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60FB0CD-DC32-49D0-8426-CCAF4DB8F1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8435AF2-7C6B-475C-B638-7274442FC9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EFDC540-0465-4A52-9FA9-B2A4C2B2BA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0F529B8-001B-4E01-802D-784FFFED46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114B93F-B22F-4049-BC66-19FFFF1098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7BFC1EB-54F7-4555-BA37-8C2FE5FDA3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E49ECC5-601C-4B07-976A-C9F7E7F8EC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252A002-9107-47EC-88C2-6591972A13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8109157-4650-448B-AE16-7D29233F84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7FD854E-B0C6-4997-B1CE-B75F40C657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778D450-8C69-428B-B7B7-8F4EC1A41C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45243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43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43C09C5-0516-4006-B06F-CD9A390145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0813" cy="14684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>
          <a:xfrm>
            <a:off x="6553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fld id="{A27B4169-9BAC-4A2F-B703-F0E3159A8D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5A994EA-E447-478D-AE62-45F2D38312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02A10C7-D0AA-42AF-A406-7C9931A993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98942E5-D5FE-4D8C-917C-FEBA040BD7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62C02BC-93EF-4929-AF56-79E2FD0AEA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ED5E48E-0859-4FA7-9ADF-E83E026539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B88849D-4A49-4B14-B94C-C7B3C463B4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36E6959-3723-44C1-ABD0-2A1AD94FE8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C70CDA4-3BD7-4B0C-982F-31CC8EF154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8954C1E-DF14-471E-850C-4A37315C41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D3C6A07-5950-4191-ACA4-988599617D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BF82633-4528-4A87-B5A9-9622FD8BE8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D575667-45EC-4085-BAA6-37F1E072D6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38666EB-CE92-49FA-9A1B-6EE114560D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3219058-74D4-4DC3-B13C-3699083A0C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2291B4B-FD31-4F94-840C-3BB528059B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3140BCE-1902-413F-9ED9-E968EE1949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BEE0431-899D-44B6-AF15-7C996D97DC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53A858E-C118-40C7-8554-090679C497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CACC9C6-353F-4E7E-97E2-6FF8EB9C36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3799867-D887-4007-A632-D119BE4A44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4E0B1CD-A366-439A-A4DF-692E3512B8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5805EDA-8D71-4116-8D90-B238465264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1D29264-16AC-4155-BD9C-89F8B00876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314F41A-A17D-434E-A3B0-BE2A2AAB1F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CB16BE7-29B3-4C5C-87B5-94E8C1101B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DAD465B-DEF2-4E56-A0E0-11FEB05FBD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4D9E420-FC37-44D1-BA5F-55B2325B1E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F81D502-E9A7-4225-AF05-819D5E21D1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FB15737-27B2-469B-8983-29921D0103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AC0BA95-B0C0-4773-9211-D24788101B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FB0901B-CF74-497E-B2DB-4722B9B78B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40E4CFA-F867-4A17-B37B-1277931BFE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9E8C489-BD84-438E-87EB-5050A70B9A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1C4B961-748D-4063-A961-2D8AEB3189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0A07B76-9FA8-4440-BB5A-05014A19E6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B1A5662-8EC7-4F36-87FE-EB51D50F56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31ABBA5-D3A4-4BF1-BB70-875BF1A07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E3822A4-067D-4553-86CB-4979F959AB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886852E-5A19-4248-9DA6-62E79EA591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38E009B-B28E-4131-A24C-D99BA38F0A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65BBEAA-DB3A-4616-94B6-1577F78A8C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04884C2-31F5-473B-8F30-1CE81CDB79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300A36B-01D0-4660-BADD-A3812B9489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50B5514-6053-4A00-9495-6B973D28E6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49B32A1-2317-48FF-85BE-065245E147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73CC7E8-3065-4C1B-9BAC-ABFEFDE2CE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205C0D7-832A-4F33-8754-C38700EB9B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503D2C0-6337-4B5C-BF61-5526A33E88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5968347-6EC6-412E-9D4B-04A001924F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F482824-A00D-469E-80D2-1EA9050BDB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2D89BC8-F0CB-4105-BF95-ED3CBFBB41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099D1A2-860F-4B64-B870-55423A56A7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9105256-4868-4C26-AE2E-36D96631C4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2F7F194-D3C0-4D9C-8A32-D4E49366D9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DC91778-DC86-43C1-AD3A-E36F629F1F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A33724F-C76C-434B-B1D2-55FCAB8B32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467F171-ED02-4F24-ADA5-EA6AFB6FA0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4.3.20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52A47A0-F336-432F-8A72-1B99D6FCA0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0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41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6.xml"/><Relationship Id="rId1" Type="http://schemas.openxmlformats.org/officeDocument/2006/relationships/slideLayout" Target="../slideLayouts/slideLayout135.xml"/><Relationship Id="rId6" Type="http://schemas.openxmlformats.org/officeDocument/2006/relationships/slideLayout" Target="../slideLayouts/slideLayout140.xml"/><Relationship Id="rId11" Type="http://schemas.openxmlformats.org/officeDocument/2006/relationships/slideLayout" Target="../slideLayouts/slideLayout145.xml"/><Relationship Id="rId5" Type="http://schemas.openxmlformats.org/officeDocument/2006/relationships/slideLayout" Target="../slideLayouts/slideLayout139.xml"/><Relationship Id="rId10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38.xml"/><Relationship Id="rId9" Type="http://schemas.openxmlformats.org/officeDocument/2006/relationships/slideLayout" Target="../slideLayouts/slideLayout14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3.xml"/><Relationship Id="rId3" Type="http://schemas.openxmlformats.org/officeDocument/2006/relationships/slideLayout" Target="../slideLayouts/slideLayout148.xml"/><Relationship Id="rId7" Type="http://schemas.openxmlformats.org/officeDocument/2006/relationships/slideLayout" Target="../slideLayouts/slideLayout152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7.xml"/><Relationship Id="rId1" Type="http://schemas.openxmlformats.org/officeDocument/2006/relationships/slideLayout" Target="../slideLayouts/slideLayout146.xml"/><Relationship Id="rId6" Type="http://schemas.openxmlformats.org/officeDocument/2006/relationships/slideLayout" Target="../slideLayouts/slideLayout151.xml"/><Relationship Id="rId11" Type="http://schemas.openxmlformats.org/officeDocument/2006/relationships/slideLayout" Target="../slideLayouts/slideLayout156.xml"/><Relationship Id="rId5" Type="http://schemas.openxmlformats.org/officeDocument/2006/relationships/slideLayout" Target="../slideLayouts/slideLayout150.xml"/><Relationship Id="rId10" Type="http://schemas.openxmlformats.org/officeDocument/2006/relationships/slideLayout" Target="../slideLayouts/slideLayout155.xml"/><Relationship Id="rId4" Type="http://schemas.openxmlformats.org/officeDocument/2006/relationships/slideLayout" Target="../slideLayouts/slideLayout149.xml"/><Relationship Id="rId9" Type="http://schemas.openxmlformats.org/officeDocument/2006/relationships/slideLayout" Target="../slideLayouts/slideLayout15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8.xml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5.xml"/><Relationship Id="rId3" Type="http://schemas.openxmlformats.org/officeDocument/2006/relationships/slideLayout" Target="../slideLayouts/slideLayout170.xml"/><Relationship Id="rId7" Type="http://schemas.openxmlformats.org/officeDocument/2006/relationships/slideLayout" Target="../slideLayouts/slideLayout174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9.xml"/><Relationship Id="rId1" Type="http://schemas.openxmlformats.org/officeDocument/2006/relationships/slideLayout" Target="../slideLayouts/slideLayout168.xml"/><Relationship Id="rId6" Type="http://schemas.openxmlformats.org/officeDocument/2006/relationships/slideLayout" Target="../slideLayouts/slideLayout173.xml"/><Relationship Id="rId11" Type="http://schemas.openxmlformats.org/officeDocument/2006/relationships/slideLayout" Target="../slideLayouts/slideLayout178.xml"/><Relationship Id="rId5" Type="http://schemas.openxmlformats.org/officeDocument/2006/relationships/slideLayout" Target="../slideLayouts/slideLayout172.xml"/><Relationship Id="rId10" Type="http://schemas.openxmlformats.org/officeDocument/2006/relationships/slideLayout" Target="../slideLayouts/slideLayout177.xml"/><Relationship Id="rId4" Type="http://schemas.openxmlformats.org/officeDocument/2006/relationships/slideLayout" Target="../slideLayouts/slideLayout171.xml"/><Relationship Id="rId9" Type="http://schemas.openxmlformats.org/officeDocument/2006/relationships/slideLayout" Target="../slideLayouts/slideLayout176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6.xml"/><Relationship Id="rId3" Type="http://schemas.openxmlformats.org/officeDocument/2006/relationships/slideLayout" Target="../slideLayouts/slideLayout181.xml"/><Relationship Id="rId7" Type="http://schemas.openxmlformats.org/officeDocument/2006/relationships/slideLayout" Target="../slideLayouts/slideLayout185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80.xml"/><Relationship Id="rId1" Type="http://schemas.openxmlformats.org/officeDocument/2006/relationships/slideLayout" Target="../slideLayouts/slideLayout179.xml"/><Relationship Id="rId6" Type="http://schemas.openxmlformats.org/officeDocument/2006/relationships/slideLayout" Target="../slideLayouts/slideLayout184.xml"/><Relationship Id="rId11" Type="http://schemas.openxmlformats.org/officeDocument/2006/relationships/slideLayout" Target="../slideLayouts/slideLayout189.xml"/><Relationship Id="rId5" Type="http://schemas.openxmlformats.org/officeDocument/2006/relationships/slideLayout" Target="../slideLayouts/slideLayout183.xml"/><Relationship Id="rId10" Type="http://schemas.openxmlformats.org/officeDocument/2006/relationships/slideLayout" Target="../slideLayouts/slideLayout188.xml"/><Relationship Id="rId4" Type="http://schemas.openxmlformats.org/officeDocument/2006/relationships/slideLayout" Target="../slideLayouts/slideLayout182.xml"/><Relationship Id="rId9" Type="http://schemas.openxmlformats.org/officeDocument/2006/relationships/slideLayout" Target="../slideLayouts/slideLayout18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30425"/>
            <a:ext cx="7770813" cy="1468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fld id="{B8E1B14F-1304-4541-B08E-DC64C33BB42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852" r:id="rId12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fld id="{3B8818B8-E9F0-4D6B-9DDA-E1074241247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fld id="{E320A7F6-BABA-4BE5-AFB4-F8D3CEC9FBA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fld id="{057B8B4E-4E12-4203-B6AB-CF69BF22574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fld id="{BD697B87-102E-45A2-9617-EB8CA90B1F2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CA605646-ECC6-447A-8FF4-48F08B3D613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fld id="{E15CCCFA-C634-4F7F-96C1-4F0C308A71E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fld id="{AD83A729-0AE4-400E-B18A-90FA238D7ED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sldNum="0" hdr="0" ftr="0"/>
  <p:txStyles>
    <p:titleStyle>
      <a:lvl1pPr algn="l" defTabSz="449263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imes New Roman" pitchFamily="16" charset="0"/>
          <a:ea typeface="Microsoft YaHei" charset="-122"/>
        </a:defRPr>
      </a:lvl2pPr>
      <a:lvl3pPr marL="1143000" indent="-228600" algn="l" defTabSz="449263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imes New Roman" pitchFamily="16" charset="0"/>
          <a:ea typeface="Microsoft YaHei" charset="-122"/>
        </a:defRPr>
      </a:lvl3pPr>
      <a:lvl4pPr marL="1600200" indent="-228600" algn="l" defTabSz="449263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imes New Roman" pitchFamily="16" charset="0"/>
          <a:ea typeface="Microsoft YaHei" charset="-122"/>
        </a:defRPr>
      </a:lvl4pPr>
      <a:lvl5pPr marL="2057400" indent="-228600" algn="l" defTabSz="449263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imes New Roman" pitchFamily="16" charset="0"/>
          <a:ea typeface="Microsoft YaHei" charset="-122"/>
        </a:defRPr>
      </a:lvl5pPr>
      <a:lvl6pPr marL="2514600" indent="-228600" algn="l" defTabSz="449263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imes New Roman" pitchFamily="16" charset="0"/>
          <a:ea typeface="Microsoft YaHei" charset="-122"/>
        </a:defRPr>
      </a:lvl6pPr>
      <a:lvl7pPr marL="2971800" indent="-228600" algn="l" defTabSz="449263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imes New Roman" pitchFamily="16" charset="0"/>
          <a:ea typeface="Microsoft YaHei" charset="-122"/>
        </a:defRPr>
      </a:lvl7pPr>
      <a:lvl8pPr marL="3429000" indent="-228600" algn="l" defTabSz="449263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imes New Roman" pitchFamily="16" charset="0"/>
          <a:ea typeface="Microsoft YaHei" charset="-122"/>
        </a:defRPr>
      </a:lvl8pPr>
      <a:lvl9pPr marL="3886200" indent="-228600" algn="l" defTabSz="449263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imes New Roman" pitchFamily="16" charset="0"/>
          <a:ea typeface="Microsoft YaHei" charset="-122"/>
        </a:defRPr>
      </a:lvl9pPr>
    </p:titleStyle>
    <p:bodyStyle>
      <a:lvl1pPr marL="342900" indent="-342900" algn="l" defTabSz="449263" rtl="0" fontAlgn="base" hangingPunct="0">
        <a:lnSpc>
          <a:spcPct val="95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5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95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fld id="{FBAB3122-0484-4DB0-9C2C-DF4CFDCA3F1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fld id="{A633FE85-6BDD-4CD7-ACDD-1217E7612A6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fld id="{16ACB5B6-CCA2-4783-9823-4B1C606D355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30425"/>
            <a:ext cx="7770813" cy="1468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fld id="{0367E4EE-0255-496F-9A29-2195B0FD66A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853" r:id="rId12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fld id="{7692601C-702C-416A-BF36-BECBBA3C5B7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fld id="{BF42F0DF-A1A2-4D10-9F1A-D66241DFE9E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fld id="{9B90D180-F6AE-4474-9748-C99F2251DC5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fld id="{D51CF4CB-572E-42C9-BE23-9578E3C46B6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4.3.20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8B8B8B"/>
                </a:solidFill>
                <a:latin typeface="+mn-lt"/>
                <a:cs typeface="Arial Unicode MS" charset="0"/>
              </a:defRPr>
            </a:lvl1pPr>
          </a:lstStyle>
          <a:p>
            <a:fld id="{EAF62E8E-FBFE-40AD-91E9-83D6C533356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6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8.xml"/><Relationship Id="rId4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358900"/>
            <a:ext cx="8424862" cy="3797300"/>
          </a:xfrm>
          <a:blipFill dpi="0" rotWithShape="0">
            <a:blip r:embed="rId3"/>
            <a:srcRect/>
            <a:tile tx="0" ty="0" sx="100000" sy="100000" flip="none" algn="tl"/>
          </a:blipFill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4800" b="1">
                <a:latin typeface="Times New Roman" pitchFamily="16" charset="0"/>
              </a:rPr>
              <a:t>Реализация требований </a:t>
            </a:r>
            <a:br>
              <a:rPr lang="ru-RU" sz="4800" b="1">
                <a:latin typeface="Times New Roman" pitchFamily="16" charset="0"/>
              </a:rPr>
            </a:br>
            <a:r>
              <a:rPr lang="ru-RU" sz="4800" b="1">
                <a:latin typeface="Times New Roman" pitchFamily="16" charset="0"/>
              </a:rPr>
              <a:t>ГОСТ ISO/IEC 17025-2019</a:t>
            </a:r>
            <a:br>
              <a:rPr lang="ru-RU" sz="4800" b="1">
                <a:latin typeface="Times New Roman" pitchFamily="16" charset="0"/>
              </a:rPr>
            </a:br>
            <a:endParaRPr lang="ru-RU" sz="4800" b="1">
              <a:latin typeface="Times New Roman" pitchFamily="16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187450" y="5229225"/>
            <a:ext cx="6838950" cy="1439863"/>
          </a:xfrm>
          <a:ln/>
        </p:spPr>
        <p:txBody>
          <a:bodyPr lIns="90000" tIns="45000" rIns="90000" bIns="45000"/>
          <a:lstStyle/>
          <a:p>
            <a:pPr marL="0" indent="0" algn="ctr" hangingPunct="1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>
                <a:solidFill>
                  <a:srgbClr val="404040"/>
                </a:solidFill>
                <a:latin typeface="Times New Roman" pitchFamily="16" charset="0"/>
              </a:rPr>
              <a:t>Совместное выездное заседание Клуба директоров предприятий по качеству и областного совета главных метрологов </a:t>
            </a:r>
          </a:p>
          <a:p>
            <a:pPr marL="0" indent="0" algn="ctr" hangingPunct="1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404040"/>
                </a:solidFill>
                <a:latin typeface="Times New Roman" pitchFamily="16" charset="0"/>
              </a:rPr>
              <a:t>«Развитие метрологического обеспечения производства в соответствии с изменениями правовой и нормативной базы Российской Федерации»</a:t>
            </a:r>
          </a:p>
          <a:p>
            <a:pPr marL="0" indent="0" algn="ctr" hangingPunct="1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>
                <a:solidFill>
                  <a:srgbClr val="404040"/>
                </a:solidFill>
                <a:latin typeface="Times New Roman" pitchFamily="16" charset="0"/>
              </a:rPr>
              <a:t>Нижний Новгород   2020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95288" y="34925"/>
            <a:ext cx="8424862" cy="1306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Федеральное агентство по техническому регулированию и метрологии (Росстандарт)</a:t>
            </a:r>
            <a:br>
              <a:rPr lang="ru-RU" sz="160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Федеральное государственное автономное образовательное учреждение </a:t>
            </a:r>
            <a:br>
              <a:rPr lang="ru-RU" sz="160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дополнительного профессионального образования </a:t>
            </a:r>
            <a:br>
              <a:rPr lang="ru-RU" sz="1600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«Академия стандартизации, метрологии и сертификации (учебная)»</a:t>
            </a:r>
            <a:br>
              <a:rPr lang="ru-RU" sz="1600" b="1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Нижегородский филиал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492500" y="4341813"/>
            <a:ext cx="5111750" cy="700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algn="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ru-RU" sz="2000" i="1">
                <a:solidFill>
                  <a:srgbClr val="000000"/>
                </a:solidFill>
                <a:latin typeface="Times New Roman" pitchFamily="16" charset="0"/>
              </a:rPr>
              <a:t>Кутяйкин Василий Георгиевич</a:t>
            </a:r>
            <a:br>
              <a:rPr lang="ru-RU" sz="2000" i="1">
                <a:solidFill>
                  <a:srgbClr val="000000"/>
                </a:solidFill>
                <a:latin typeface="Times New Roman" pitchFamily="16" charset="0"/>
              </a:rPr>
            </a:br>
            <a:r>
              <a:rPr lang="ru-RU" sz="2000" i="1">
                <a:solidFill>
                  <a:srgbClr val="000000"/>
                </a:solidFill>
                <a:latin typeface="Times New Roman" pitchFamily="16" charset="0"/>
              </a:rPr>
              <a:t>директор Нижегородского филиала АСМС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539750" y="188913"/>
            <a:ext cx="8229600" cy="43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Сопоставление используемой терминологии</a:t>
            </a:r>
          </a:p>
        </p:txBody>
      </p:sp>
      <p:graphicFrame>
        <p:nvGraphicFramePr>
          <p:cNvPr id="28674" name="Group 2"/>
          <p:cNvGraphicFramePr>
            <a:graphicFrameLocks noGrp="1"/>
          </p:cNvGraphicFramePr>
          <p:nvPr/>
        </p:nvGraphicFramePr>
        <p:xfrm>
          <a:off x="252413" y="549275"/>
          <a:ext cx="8496300" cy="5859463"/>
        </p:xfrm>
        <a:graphic>
          <a:graphicData uri="http://schemas.openxmlformats.org/drawingml/2006/table">
            <a:tbl>
              <a:tblPr/>
              <a:tblGrid>
                <a:gridCol w="414337"/>
                <a:gridCol w="1657350"/>
                <a:gridCol w="1657350"/>
                <a:gridCol w="1555750"/>
                <a:gridCol w="1657350"/>
                <a:gridCol w="1554163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№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Производственные термины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Федеральный закон № 102-ФЗ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Приказ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МЭР № 326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ГОСТ ИСО/МЭК 17025-2009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ГОСТ ISO/IEC 17025-2019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1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Средства измерений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Средства измерений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Средства измерений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Средства измерений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Средства измерений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2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Эталоны 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Эталоны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Эталоны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Эталоны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Эталоны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3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Стандартные образцы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Стандартные образцы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Стандартные образцы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Стандартные образцы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Стандартные образцы*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15922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4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Технические системы и устройства с измерительными функциями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Технические системы и устройства с измерительными функциями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-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Испытательное оборудование  с измерительными функциями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-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4.1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Испытательное оборудование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-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Испытательное оборудование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Оборудование для испытаний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Испытательное оборудование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13335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5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Вспомогательное оборудование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-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Вспомога-тельное оборудование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Оборудование существенное для проведения испытаний / калибровки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Вспомога-тельные устройства</a:t>
                      </a:r>
                    </a:p>
                  </a:txBody>
                  <a:tcPr marL="22320" marR="22320" marT="540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28717" name="Rectangle 45"/>
          <p:cNvSpPr>
            <a:spLocks noChangeArrowheads="1"/>
          </p:cNvSpPr>
          <p:nvPr/>
        </p:nvSpPr>
        <p:spPr bwMode="auto">
          <a:xfrm>
            <a:off x="485775" y="6416675"/>
            <a:ext cx="3600450" cy="30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ru-RU" sz="1400" b="1">
                <a:solidFill>
                  <a:srgbClr val="000000"/>
                </a:solidFill>
                <a:latin typeface="Times New Roman" pitchFamily="16" charset="0"/>
              </a:rPr>
              <a:t>Компетентность, 2019, № 7, с. 34-38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1042988" y="549275"/>
            <a:ext cx="7056437" cy="5976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3  Термины и определения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Н   Беспристрастность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-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1600">
                <a:solidFill>
                  <a:srgbClr val="FF0000"/>
                </a:solidFill>
                <a:latin typeface="Times New Roman" pitchFamily="16" charset="0"/>
              </a:rPr>
              <a:t>наличие объективности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t>Примечание 2: другими терминами, используемыми при передаче сути составляющих беспристрастности, являются «</a:t>
            </a:r>
            <a:r>
              <a:rPr lang="ru-RU" sz="1400" i="1">
                <a:solidFill>
                  <a:srgbClr val="FF0000"/>
                </a:solidFill>
                <a:latin typeface="Times New Roman" pitchFamily="16" charset="0"/>
              </a:rPr>
              <a:t>отсутствие конфликтов интересов</a:t>
            </a:r>
            <a:r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t>», «</a:t>
            </a:r>
            <a:r>
              <a:rPr lang="ru-RU" sz="1400" i="1">
                <a:solidFill>
                  <a:srgbClr val="FF0000"/>
                </a:solidFill>
                <a:latin typeface="Times New Roman" pitchFamily="16" charset="0"/>
              </a:rPr>
              <a:t>отсутствие предвзятости</a:t>
            </a:r>
            <a:r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t>», «</a:t>
            </a:r>
            <a:r>
              <a:rPr lang="ru-RU" sz="1400" i="1">
                <a:solidFill>
                  <a:srgbClr val="FF0000"/>
                </a:solidFill>
                <a:latin typeface="Times New Roman" pitchFamily="16" charset="0"/>
              </a:rPr>
              <a:t>отсутствие предубеждений</a:t>
            </a:r>
            <a:r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t>», «</a:t>
            </a:r>
            <a:r>
              <a:rPr lang="ru-RU" sz="1400" i="1">
                <a:solidFill>
                  <a:srgbClr val="FF0000"/>
                </a:solidFill>
                <a:latin typeface="Times New Roman" pitchFamily="16" charset="0"/>
              </a:rPr>
              <a:t>нейтралитет</a:t>
            </a:r>
            <a:r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t>», «</a:t>
            </a:r>
            <a:r>
              <a:rPr lang="ru-RU" sz="1400" i="1">
                <a:solidFill>
                  <a:srgbClr val="FF0000"/>
                </a:solidFill>
                <a:latin typeface="Times New Roman" pitchFamily="16" charset="0"/>
              </a:rPr>
              <a:t>справедливость</a:t>
            </a:r>
            <a:r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t>», «</a:t>
            </a:r>
            <a:r>
              <a:rPr lang="ru-RU" sz="1400" i="1">
                <a:solidFill>
                  <a:srgbClr val="FF0000"/>
                </a:solidFill>
                <a:latin typeface="Times New Roman" pitchFamily="16" charset="0"/>
              </a:rPr>
              <a:t>открытость</a:t>
            </a:r>
            <a:r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t>», «</a:t>
            </a:r>
            <a:r>
              <a:rPr lang="ru-RU" sz="1400" i="1">
                <a:solidFill>
                  <a:srgbClr val="FF0000"/>
                </a:solidFill>
                <a:latin typeface="Times New Roman" pitchFamily="16" charset="0"/>
              </a:rPr>
              <a:t>объективность</a:t>
            </a:r>
            <a:r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t>», «</a:t>
            </a:r>
            <a:r>
              <a:rPr lang="ru-RU" sz="1400" i="1">
                <a:solidFill>
                  <a:srgbClr val="FF0000"/>
                </a:solidFill>
                <a:latin typeface="Times New Roman" pitchFamily="16" charset="0"/>
              </a:rPr>
              <a:t>отстраненность</a:t>
            </a:r>
            <a:r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t>» и «</a:t>
            </a:r>
            <a:r>
              <a:rPr lang="ru-RU" sz="1400" i="1">
                <a:solidFill>
                  <a:srgbClr val="FF0000"/>
                </a:solidFill>
                <a:latin typeface="Times New Roman" pitchFamily="16" charset="0"/>
              </a:rPr>
              <a:t>паритет</a:t>
            </a:r>
            <a:r>
              <a:rPr lang="ru-RU" sz="1400" i="1">
                <a:solidFill>
                  <a:srgbClr val="000000"/>
                </a:solidFill>
                <a:latin typeface="Times New Roman" pitchFamily="16" charset="0"/>
              </a:rPr>
              <a:t>».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Н Проверка квалификации -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оценивание характеристики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функционирования участника по заранее установленным критериям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посредством  межлабораторных сличений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Н   Лаборатория -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орган, который осуществляет один или несколько из следующих видов деятельности: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испытания, калибровка, отбор образцов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, связанный с последующими испытаниями/калибровкой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Н  Правило принятия решения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- правило, которое описывает, как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учитывается неопределенность измерений при принятии решения о соответствии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установленному требованию.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Верификация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- предоставление объективных свидетельств того, что данный объект </a:t>
            </a:r>
            <a:r>
              <a:rPr lang="ru-RU" sz="1600">
                <a:solidFill>
                  <a:srgbClr val="FF0000"/>
                </a:solidFill>
                <a:latin typeface="Times New Roman" pitchFamily="16" charset="0"/>
              </a:rPr>
              <a:t>соответствует установленным требованиям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Валидация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- верификация, при котором установленные требования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связаны с предполагаемым использованием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1116013" y="981075"/>
            <a:ext cx="6985000" cy="5256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5  Требования к структуре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Лаборатория должна быть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юридическим лицом или подразделением юридического лица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, которое несет юридическую ответственность за ее деятельность.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Лаборатория должна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: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определить организационную и управленческую структуру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лаборатории, ее место в головной организации и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взаимосвязи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между управленческими, техническими и вспомогательными службами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;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документировать свои процедуры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в объеме, необходимом для обеспечения стабильного осуществления своей деятельности и достоверности результатов.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!!! Лаборатория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должна иметь персонал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, который, независимо от других обязанностей, имеет полномочия и ресурсы, необходимые </a:t>
            </a:r>
            <a:r>
              <a:rPr lang="ru-RU" sz="1600">
                <a:solidFill>
                  <a:srgbClr val="FF0000"/>
                </a:solidFill>
                <a:latin typeface="Times New Roman" pitchFamily="16" charset="0"/>
              </a:rPr>
              <a:t>для выполнения своих обязанностей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, в том числе: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внедрение, поддержание и совершенствование системы менеджмента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;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выявление отклонений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от системы менеджмента или от процедур для осуществления лабораторной деятельности.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ru-RU" sz="160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042988" y="981075"/>
            <a:ext cx="7067550" cy="5400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7.8  Представление отчетов* о результатах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Результаты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должны быть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рассмотрены и утверждены до их выдачи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Результаты</a:t>
            </a:r>
            <a:r>
              <a:rPr lang="ru-RU" sz="160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должны быть представлены точно, четко, недвусмысленно и объективно, как правило, </a:t>
            </a: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в форме отчета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(например, отчет об испытаниях, свидетельство (сертификат) о калибровке или акт отбора образцов) и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должны включать в себя всю информацию, согласованную с заказчиком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и необходимую для интерпретации результатов, а также всю информацию, требуемую в соответствии с применяемым методом. </a:t>
            </a:r>
            <a:r>
              <a:rPr lang="ru-RU" sz="1600">
                <a:solidFill>
                  <a:srgbClr val="FF0000"/>
                </a:solidFill>
                <a:latin typeface="Times New Roman" pitchFamily="16" charset="0"/>
              </a:rPr>
              <a:t>Все оформленные отчеты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должны быть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сохранены в качестве технических записей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     7.8.2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Общие требования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к отчетам (об испытаниях, калибровке или отборе образцов).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C00000"/>
                </a:solidFill>
                <a:latin typeface="Times New Roman" pitchFamily="16" charset="0"/>
              </a:rPr>
              <a:t>    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7.8.3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Специальные требования к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отчетам об испытаниях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     7.8.4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Специальные требования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к свидетельствам (сертификатам) о калибровке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.</a:t>
            </a:r>
            <a:r>
              <a:rPr lang="ru-RU" sz="1600">
                <a:solidFill>
                  <a:srgbClr val="DDD9C3"/>
                </a:solidFill>
                <a:latin typeface="Times New Roman" pitchFamily="16" charset="0"/>
              </a:rPr>
              <a:t>..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1600" b="1">
                <a:solidFill>
                  <a:srgbClr val="C00000"/>
                </a:solidFill>
                <a:latin typeface="Times New Roman" pitchFamily="16" charset="0"/>
              </a:rPr>
              <a:t>    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7.8.5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Представление результатов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по отбору образцов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- специальные требования.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2000" b="1">
                <a:solidFill>
                  <a:srgbClr val="FF0000"/>
                </a:solidFill>
                <a:latin typeface="Times New Roman" pitchFamily="16" charset="0"/>
              </a:rPr>
              <a:t>!!! </a:t>
            </a:r>
            <a:r>
              <a:rPr lang="ru-RU" sz="2000" b="1" i="1">
                <a:solidFill>
                  <a:srgbClr val="FF0000"/>
                </a:solidFill>
                <a:latin typeface="Times New Roman" pitchFamily="16" charset="0"/>
              </a:rPr>
              <a:t>*</a:t>
            </a:r>
            <a:r>
              <a:rPr lang="ru-RU" sz="2000" b="1" i="1">
                <a:solidFill>
                  <a:srgbClr val="E46C0A"/>
                </a:solidFill>
                <a:latin typeface="Times New Roman" pitchFamily="16" charset="0"/>
              </a:rPr>
              <a:t>РФ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219200" y="1339850"/>
            <a:ext cx="6911975" cy="4205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Новые/измененные требования </a:t>
            </a:r>
          </a:p>
          <a:p>
            <a:pPr algn="ctr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(Жалобы (претензии))</a:t>
            </a:r>
          </a:p>
          <a:p>
            <a:pPr algn="just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• п. 7.9.2 требует, чтобы </a:t>
            </a:r>
            <a:r>
              <a:rPr lang="ru-RU">
                <a:solidFill>
                  <a:srgbClr val="FF0000"/>
                </a:solidFill>
                <a:latin typeface="Times New Roman" pitchFamily="16" charset="0"/>
              </a:rPr>
              <a:t>описание процедуры обращения 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с жалобами (претензиями) </a:t>
            </a:r>
            <a:r>
              <a:rPr lang="ru-RU" b="1">
                <a:solidFill>
                  <a:srgbClr val="FF0000"/>
                </a:solidFill>
                <a:latin typeface="Times New Roman" pitchFamily="16" charset="0"/>
              </a:rPr>
              <a:t>было доступно всем заинтересованным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сторонам по запросу.</a:t>
            </a:r>
          </a:p>
          <a:p>
            <a:pPr algn="just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• п. 7.9.2 требует, чтобы </a:t>
            </a:r>
            <a:r>
              <a:rPr lang="ru-RU">
                <a:solidFill>
                  <a:srgbClr val="0000FF"/>
                </a:solidFill>
                <a:latin typeface="Times New Roman" pitchFamily="16" charset="0"/>
              </a:rPr>
              <a:t>результаты рассмотрения жалобы 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(претензии), которые доведены до заявителя, </a:t>
            </a:r>
            <a:r>
              <a:rPr lang="ru-RU" b="1">
                <a:solidFill>
                  <a:srgbClr val="0000FF"/>
                </a:solidFill>
                <a:latin typeface="Times New Roman" pitchFamily="16" charset="0"/>
              </a:rPr>
              <a:t>должны были приняты или рассмотрены и одобрены лицом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(ами ), которое(ые) </a:t>
            </a:r>
            <a:r>
              <a:rPr lang="ru-RU" b="1">
                <a:solidFill>
                  <a:srgbClr val="0000FF"/>
                </a:solidFill>
                <a:latin typeface="Times New Roman" pitchFamily="16" charset="0"/>
              </a:rPr>
              <a:t>не принимало(и) участия в лабораторной деятельности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ru-RU">
                <a:solidFill>
                  <a:srgbClr val="0000FF"/>
                </a:solidFill>
                <a:latin typeface="Times New Roman" pitchFamily="16" charset="0"/>
              </a:rPr>
              <a:t>по поводу которой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поступила жалоба (претензия)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801688"/>
            <a:ext cx="835025" cy="688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684213" y="620713"/>
            <a:ext cx="7775575" cy="5576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8  Требования к системе менеджмента</a:t>
            </a: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8.1  Варианты</a:t>
            </a: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Лаборатория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должна установить, документировать, внедрить и поддерживать систему менеджмента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… в соответствии с </a:t>
            </a:r>
            <a:r>
              <a:rPr lang="ru-RU" sz="1600" b="1">
                <a:solidFill>
                  <a:srgbClr val="00B050"/>
                </a:solidFill>
                <a:latin typeface="Times New Roman" pitchFamily="16" charset="0"/>
              </a:rPr>
              <a:t>вариантом А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или</a:t>
            </a:r>
            <a:r>
              <a:rPr lang="ru-RU" sz="1600">
                <a:solidFill>
                  <a:srgbClr val="00B050"/>
                </a:solidFill>
                <a:latin typeface="Times New Roman" pitchFamily="16" charset="0"/>
              </a:rPr>
              <a:t> </a:t>
            </a:r>
            <a:r>
              <a:rPr lang="ru-RU" sz="1600" b="1">
                <a:solidFill>
                  <a:srgbClr val="00B050"/>
                </a:solidFill>
                <a:latin typeface="Times New Roman" pitchFamily="16" charset="0"/>
              </a:rPr>
              <a:t>вариантом В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    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8.1.2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Вариант А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Как минимум система менеджмента лаборатории должна предусматривать следующее: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-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документацию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системы менеджмента (см. 8.2);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-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управление документами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системы менеджмента (см. 8.3);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- управление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записями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(см. 8.4);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- действия, связанные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с рисками и возможностями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(см. 8.5):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-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улучшения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(см. 8.6);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-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корректирующие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действия (см. 8.7);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-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внутренние аудиты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(см. 8.8);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- анализ со стороны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руководства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(см. 8.9).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    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8.1.3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Вариант В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Лаборатория, которая установила и поддерживает систему менеджмента в соответствии с требованиями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ISO 9001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*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и способна подтверждать и демонстрировать постоянное выполнение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требований разделов 4-7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, также демонстрирует как минимум готовность выполнять требования, содержащиеся в 8.2-8.9.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sz="160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331913" y="981075"/>
            <a:ext cx="6608762" cy="91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Новые/измененные требования </a:t>
            </a:r>
          </a:p>
          <a:p>
            <a:pPr algn="ctr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(Требования к системе менеджмента. Варианты)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3163" y="636588"/>
            <a:ext cx="835025" cy="688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2413" y="2060575"/>
            <a:ext cx="8569325" cy="3613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755650" y="620713"/>
            <a:ext cx="7704138" cy="5903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8.5  Действия, связанные с рисками и возможностями (вариант А)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Лаборатория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должна рассматривать риски и возможности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, связанные с лабораторной деятельностью, для того чтобы: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a) обеспечивать, что </a:t>
            </a:r>
            <a:r>
              <a:rPr lang="ru-RU" sz="1600">
                <a:solidFill>
                  <a:srgbClr val="FF0000"/>
                </a:solidFill>
                <a:latin typeface="Times New Roman" pitchFamily="16" charset="0"/>
              </a:rPr>
              <a:t>система менеджмента достигает намеченных результатов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;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b) </a:t>
            </a:r>
            <a:r>
              <a:rPr lang="ru-RU" sz="1600">
                <a:solidFill>
                  <a:srgbClr val="FF0000"/>
                </a:solidFill>
                <a:latin typeface="Times New Roman" pitchFamily="16" charset="0"/>
              </a:rPr>
              <a:t>наращивать возможности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для достижения целей и задач лаборатории;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c) </a:t>
            </a:r>
            <a:r>
              <a:rPr lang="ru-RU" sz="1600">
                <a:solidFill>
                  <a:srgbClr val="FF0000"/>
                </a:solidFill>
                <a:latin typeface="Times New Roman" pitchFamily="16" charset="0"/>
              </a:rPr>
              <a:t>предотвращать или уменьшить нежелательные воздействия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и возможные сбои в лабораторной деятельности.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d) </a:t>
            </a:r>
            <a:r>
              <a:rPr lang="ru-RU" sz="1600">
                <a:solidFill>
                  <a:srgbClr val="FF0000"/>
                </a:solidFill>
                <a:latin typeface="Times New Roman" pitchFamily="16" charset="0"/>
              </a:rPr>
              <a:t>добиваться улучшений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Лаборатория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должна планировать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: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a)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действия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, связанные с данными рисками и возможностями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: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b) каким образом: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   1)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интегрировать и внедрять данные действия в систему менеджмента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;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   2)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оценивать результативность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данных действий.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Предпринимаемые действия, связанные с рисками и возможностями, </a:t>
            </a:r>
            <a:r>
              <a:rPr lang="ru-RU" sz="1600" b="1">
                <a:solidFill>
                  <a:srgbClr val="00B050"/>
                </a:solidFill>
                <a:latin typeface="Times New Roman" pitchFamily="16" charset="0"/>
              </a:rPr>
              <a:t>должны быть соразмерны их потенциальному влиянию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на достоверность лабораторных результатов.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 i="1">
                <a:solidFill>
                  <a:srgbClr val="000000"/>
                </a:solidFill>
                <a:latin typeface="Times New Roman" pitchFamily="16" charset="0"/>
              </a:rPr>
              <a:t>Примечание: </a:t>
            </a:r>
            <a:r>
              <a:rPr lang="ru-RU" sz="1600" b="1" i="1">
                <a:solidFill>
                  <a:srgbClr val="FF0000"/>
                </a:solidFill>
                <a:latin typeface="Times New Roman" pitchFamily="16" charset="0"/>
              </a:rPr>
              <a:t>возможности*</a:t>
            </a:r>
            <a:r>
              <a:rPr lang="ru-RU" sz="1600" i="1">
                <a:solidFill>
                  <a:srgbClr val="000000"/>
                </a:solidFill>
                <a:latin typeface="Times New Roman" pitchFamily="16" charset="0"/>
              </a:rPr>
              <a:t> могут привести к расширению области лабораторной деятельности, привлечению новых заказчиков, использованию новых технологий или других возможностей с целью удовлетворения потребностей заказчиков.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sz="160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88913"/>
            <a:ext cx="8229600" cy="1368425"/>
          </a:xfrm>
          <a:ln/>
        </p:spPr>
        <p:txBody>
          <a:bodyPr/>
          <a:lstStyle/>
          <a:p>
            <a:pPr algn="ctr" hangingPunct="0">
              <a:lnSpc>
                <a:spcPct val="11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000" b="1">
                <a:latin typeface="Times New Roman" pitchFamily="16" charset="0"/>
              </a:rPr>
              <a:t>ГОСТ Р ИСО 9000-2015</a:t>
            </a:r>
            <a:br>
              <a:rPr lang="ru-RU" sz="2000" b="1">
                <a:latin typeface="Times New Roman" pitchFamily="16" charset="0"/>
              </a:rPr>
            </a:br>
            <a:r>
              <a:rPr lang="ru-RU" sz="2000" b="1">
                <a:latin typeface="Times New Roman" pitchFamily="16" charset="0"/>
              </a:rPr>
              <a:t>СИСТЕМЫ МЕНЕДЖМЕНТА КАЧЕСТВА</a:t>
            </a:r>
            <a:br>
              <a:rPr lang="ru-RU" sz="2000" b="1">
                <a:latin typeface="Times New Roman" pitchFamily="16" charset="0"/>
              </a:rPr>
            </a:br>
            <a:r>
              <a:rPr lang="ru-RU" sz="2000" b="1">
                <a:latin typeface="Times New Roman" pitchFamily="16" charset="0"/>
              </a:rPr>
              <a:t>Основные положения и словарь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900113" y="1412875"/>
            <a:ext cx="7345362" cy="532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just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800" b="1" i="1">
                <a:solidFill>
                  <a:srgbClr val="FF0000"/>
                </a:solidFill>
                <a:latin typeface="Times New Roman" pitchFamily="16" charset="0"/>
              </a:rPr>
              <a:t>Риск</a:t>
            </a:r>
            <a:r>
              <a:rPr lang="ru-RU" sz="2800" b="1" i="1">
                <a:solidFill>
                  <a:srgbClr val="000000"/>
                </a:solidFill>
                <a:latin typeface="Times New Roman" pitchFamily="16" charset="0"/>
              </a:rPr>
              <a:t> (risk) </a:t>
            </a:r>
            <a:r>
              <a:rPr lang="ru-RU" sz="2800" i="1">
                <a:solidFill>
                  <a:srgbClr val="000000"/>
                </a:solidFill>
                <a:latin typeface="Times New Roman" pitchFamily="16" charset="0"/>
              </a:rPr>
              <a:t>- влияние неопределенности</a:t>
            </a:r>
            <a:r>
              <a:rPr lang="ru-RU" sz="2400" i="1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 algn="just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000">
                <a:solidFill>
                  <a:srgbClr val="000000"/>
                </a:solidFill>
                <a:latin typeface="Times New Roman" pitchFamily="16" charset="0"/>
              </a:rPr>
              <a:t>Влияние выражается в отклонении от ожидаемого результата - </a:t>
            </a:r>
            <a:r>
              <a:rPr lang="ru-RU" sz="2000">
                <a:solidFill>
                  <a:srgbClr val="FF0000"/>
                </a:solidFill>
                <a:latin typeface="Times New Roman" pitchFamily="16" charset="0"/>
              </a:rPr>
              <a:t>позитивном</a:t>
            </a:r>
            <a:r>
              <a:rPr lang="ru-RU" sz="2000">
                <a:solidFill>
                  <a:srgbClr val="000000"/>
                </a:solidFill>
                <a:latin typeface="Times New Roman" pitchFamily="16" charset="0"/>
              </a:rPr>
              <a:t> или </a:t>
            </a:r>
            <a:r>
              <a:rPr lang="ru-RU" sz="2000">
                <a:solidFill>
                  <a:srgbClr val="0000FF"/>
                </a:solidFill>
                <a:latin typeface="Times New Roman" pitchFamily="16" charset="0"/>
              </a:rPr>
              <a:t>негативном</a:t>
            </a:r>
            <a:r>
              <a:rPr lang="ru-RU" sz="20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 algn="just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000">
                <a:solidFill>
                  <a:srgbClr val="000000"/>
                </a:solidFill>
                <a:latin typeface="Times New Roman" pitchFamily="16" charset="0"/>
              </a:rPr>
              <a:t>Риск часто выражается в терминах </a:t>
            </a:r>
            <a:r>
              <a:rPr lang="ru-RU" sz="2000">
                <a:solidFill>
                  <a:srgbClr val="FF0000"/>
                </a:solidFill>
                <a:latin typeface="Times New Roman" pitchFamily="16" charset="0"/>
              </a:rPr>
              <a:t>комбинации</a:t>
            </a:r>
            <a:r>
              <a:rPr lang="ru-RU" sz="200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2000" b="1">
                <a:solidFill>
                  <a:srgbClr val="0000FF"/>
                </a:solidFill>
                <a:latin typeface="Times New Roman" pitchFamily="16" charset="0"/>
              </a:rPr>
              <a:t>последствий события </a:t>
            </a:r>
            <a:r>
              <a:rPr lang="ru-RU" sz="2000">
                <a:solidFill>
                  <a:srgbClr val="000000"/>
                </a:solidFill>
                <a:latin typeface="Times New Roman" pitchFamily="16" charset="0"/>
              </a:rPr>
              <a:t>и связанных с ними </a:t>
            </a:r>
            <a:r>
              <a:rPr lang="ru-RU" sz="2000" b="1">
                <a:solidFill>
                  <a:srgbClr val="0000FF"/>
                </a:solidFill>
                <a:latin typeface="Times New Roman" pitchFamily="16" charset="0"/>
              </a:rPr>
              <a:t>вероятностей возникновения</a:t>
            </a:r>
            <a:r>
              <a:rPr lang="ru-RU" sz="20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 algn="just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000" b="1" i="1">
                <a:solidFill>
                  <a:srgbClr val="FF0000"/>
                </a:solidFill>
                <a:latin typeface="Times New Roman" pitchFamily="16" charset="0"/>
              </a:rPr>
              <a:t>Риск-ориентированное мышление </a:t>
            </a:r>
            <a:r>
              <a:rPr lang="ru-RU" sz="2000">
                <a:solidFill>
                  <a:srgbClr val="000000"/>
                </a:solidFill>
                <a:latin typeface="Times New Roman" pitchFamily="16" charset="0"/>
              </a:rPr>
              <a:t>позволяет организации </a:t>
            </a:r>
            <a:r>
              <a:rPr lang="ru-RU" sz="2000">
                <a:solidFill>
                  <a:srgbClr val="FF0000"/>
                </a:solidFill>
                <a:latin typeface="Times New Roman" pitchFamily="16" charset="0"/>
              </a:rPr>
              <a:t>определять факторы</a:t>
            </a:r>
            <a:r>
              <a:rPr lang="ru-RU" sz="2000">
                <a:solidFill>
                  <a:srgbClr val="000000"/>
                </a:solidFill>
                <a:latin typeface="Times New Roman" pitchFamily="16" charset="0"/>
              </a:rPr>
              <a:t>, которые могут </a:t>
            </a:r>
            <a:r>
              <a:rPr lang="ru-RU" sz="2000">
                <a:solidFill>
                  <a:srgbClr val="FF0000"/>
                </a:solidFill>
                <a:latin typeface="Times New Roman" pitchFamily="16" charset="0"/>
              </a:rPr>
              <a:t>привести к отклонению от запланированных результатов</a:t>
            </a:r>
            <a:r>
              <a:rPr lang="ru-RU" sz="2000">
                <a:solidFill>
                  <a:srgbClr val="000000"/>
                </a:solidFill>
                <a:latin typeface="Times New Roman" pitchFamily="16" charset="0"/>
              </a:rPr>
              <a:t> процессов и системы менеджмента качества организации, а также </a:t>
            </a:r>
            <a:r>
              <a:rPr lang="ru-RU" sz="2000">
                <a:solidFill>
                  <a:srgbClr val="0000FF"/>
                </a:solidFill>
                <a:latin typeface="Times New Roman" pitchFamily="16" charset="0"/>
              </a:rPr>
              <a:t>использовать предупреждающие средства</a:t>
            </a:r>
            <a:r>
              <a:rPr lang="ru-RU" sz="200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2000">
                <a:solidFill>
                  <a:srgbClr val="0000FF"/>
                </a:solidFill>
                <a:latin typeface="Times New Roman" pitchFamily="16" charset="0"/>
              </a:rPr>
              <a:t>управления для минимизации негативных последствий </a:t>
            </a:r>
            <a:r>
              <a:rPr lang="ru-RU" sz="2000">
                <a:solidFill>
                  <a:srgbClr val="000000"/>
                </a:solidFill>
                <a:latin typeface="Times New Roman" pitchFamily="16" charset="0"/>
              </a:rPr>
              <a:t>и </a:t>
            </a:r>
            <a:r>
              <a:rPr lang="ru-RU" sz="2000">
                <a:solidFill>
                  <a:srgbClr val="0000FF"/>
                </a:solidFill>
                <a:latin typeface="Times New Roman" pitchFamily="16" charset="0"/>
              </a:rPr>
              <a:t>максимального использования возникающих возможностей.</a:t>
            </a:r>
          </a:p>
          <a:p>
            <a:pPr algn="just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sz="2000">
              <a:solidFill>
                <a:srgbClr val="000000"/>
              </a:solidFill>
              <a:latin typeface="Times New Roman" pitchFamily="16" charset="0"/>
            </a:endParaRPr>
          </a:p>
          <a:p>
            <a:pPr algn="just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sz="200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611188" y="549275"/>
            <a:ext cx="8064500" cy="604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МИНИСТЕРСТВО ЭКОНОМИЧЕСКОГО РАЗВИТИЯ  РОССИЙСКОЙ ФЕДЕРАЦИИ </a:t>
            </a:r>
          </a:p>
          <a:p>
            <a:pPr algn="ctr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ПРИКАЗ  от 19 августа 2019 года  № 506</a:t>
            </a:r>
          </a:p>
          <a:p>
            <a:pPr algn="ctr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О внесении изменений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в приказ Минэкономразвития России  от 30 мая 2014 года 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№ 326</a:t>
            </a:r>
          </a:p>
          <a:p>
            <a:pPr algn="ctr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«</a:t>
            </a: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ОБ УТВЕРЖДЕНИИ КРИТЕРИЕВ АККРЕДИТАЦИИ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, …»</a:t>
            </a:r>
          </a:p>
          <a:p>
            <a:pPr algn="just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 …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пункт 55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дополнить подпунктом 55.9 следующего содержания: 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55.9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.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систему управления рисками и возможностями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, связанными с лабораторной деятельностью. </a:t>
            </a:r>
          </a:p>
          <a:p>
            <a:pPr algn="just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 Правила осуществления мероприятий, установленные подпунктом 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49.13 </a:t>
            </a:r>
            <a:r>
              <a:rPr lang="ru-RU" sz="1600">
                <a:solidFill>
                  <a:srgbClr val="FF0000"/>
                </a:solidFill>
                <a:latin typeface="Times New Roman" pitchFamily="16" charset="0"/>
              </a:rPr>
              <a:t>настоящих критериев,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должны содержать правила управления рисками и возможностями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, связанными с лабораторной деятельностью, направленные на предотвращение повторения работ, выполненных с нарушением установленных требований, а также описания (фиксацию) их результатов.</a:t>
            </a:r>
          </a:p>
          <a:p>
            <a:pPr algn="just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1) </a:t>
            </a:r>
            <a:r>
              <a:rPr lang="ru-RU" sz="1600" b="1">
                <a:solidFill>
                  <a:srgbClr val="77933C"/>
                </a:solidFill>
                <a:latin typeface="Times New Roman" pitchFamily="16" charset="0"/>
              </a:rPr>
              <a:t>подпункт 23.2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дополнить подпунктом "г" следующего содержания: "г) </a:t>
            </a:r>
            <a:r>
              <a:rPr lang="ru-RU" sz="1600" b="1">
                <a:solidFill>
                  <a:srgbClr val="00B050"/>
                </a:solidFill>
                <a:latin typeface="Times New Roman" pitchFamily="16" charset="0"/>
              </a:rPr>
              <a:t>систему управления рисками и возможностями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, связанными с лабораторной деятельностью;";</a:t>
            </a:r>
          </a:p>
          <a:p>
            <a:pPr algn="just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 2) </a:t>
            </a:r>
            <a:r>
              <a:rPr lang="ru-RU" sz="1600" b="1">
                <a:solidFill>
                  <a:srgbClr val="77933C"/>
                </a:solidFill>
                <a:latin typeface="Times New Roman" pitchFamily="16" charset="0"/>
              </a:rPr>
              <a:t>в подпункте 23.18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: слова "(далее - </a:t>
            </a:r>
            <a:r>
              <a:rPr lang="ru-RU" sz="1600">
                <a:solidFill>
                  <a:srgbClr val="00B050"/>
                </a:solidFill>
                <a:latin typeface="Times New Roman" pitchFamily="16" charset="0"/>
              </a:rPr>
              <a:t>предупреждающие мероприятия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)" заменить словами "(далее - </a:t>
            </a:r>
            <a:r>
              <a:rPr lang="ru-RU" sz="1600">
                <a:solidFill>
                  <a:srgbClr val="00B050"/>
                </a:solidFill>
                <a:latin typeface="Times New Roman" pitchFamily="16" charset="0"/>
              </a:rPr>
              <a:t>управление рисками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)";</a:t>
            </a:r>
          </a:p>
          <a:p>
            <a:pPr algn="just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 b="1">
                <a:solidFill>
                  <a:srgbClr val="00B050"/>
                </a:solidFill>
                <a:latin typeface="Times New Roman" pitchFamily="16" charset="0"/>
              </a:rPr>
              <a:t>     подпункт "б"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изложить в следующей редакции: "б) </a:t>
            </a:r>
            <a:r>
              <a:rPr lang="ru-RU" sz="1600" b="1">
                <a:solidFill>
                  <a:srgbClr val="00B050"/>
                </a:solidFill>
                <a:latin typeface="Times New Roman" pitchFamily="16" charset="0"/>
              </a:rPr>
              <a:t>правила управления рисками и возможностями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, связанными с лабораторной деятельностью, </a:t>
            </a:r>
            <a:r>
              <a:rPr lang="ru-RU" sz="1600" b="1">
                <a:solidFill>
                  <a:srgbClr val="00B050"/>
                </a:solidFill>
                <a:latin typeface="Times New Roman" pitchFamily="16" charset="0"/>
              </a:rPr>
              <a:t>направленные на предотвращение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повторения работ, выполненных </a:t>
            </a:r>
            <a:r>
              <a:rPr lang="ru-RU" sz="1600">
                <a:solidFill>
                  <a:srgbClr val="00B050"/>
                </a:solidFill>
                <a:latin typeface="Times New Roman" pitchFamily="16" charset="0"/>
              </a:rPr>
              <a:t>с нарушением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установленных требований, а также описания (фиксацию) их результатов;";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1258888" y="981075"/>
            <a:ext cx="6696075" cy="5145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just">
              <a:lnSpc>
                <a:spcPct val="15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    Приказом Федерального агентства по техническому регулированию и метрологии от 15 июля 2019 г. № 385-ст межгосударственный стандарт </a:t>
            </a:r>
            <a:r>
              <a:rPr lang="ru-RU" b="1">
                <a:solidFill>
                  <a:srgbClr val="FF0000"/>
                </a:solidFill>
                <a:latin typeface="Times New Roman" pitchFamily="16" charset="0"/>
              </a:rPr>
              <a:t>ГОСТ ISO/IEC 17025—2019 </a:t>
            </a:r>
            <a:r>
              <a:rPr lang="ru-RU">
                <a:solidFill>
                  <a:srgbClr val="FF0000"/>
                </a:solidFill>
                <a:latin typeface="Times New Roman" pitchFamily="16" charset="0"/>
              </a:rPr>
              <a:t>введен в действие в качестве национального стандарта Российской Федерации </a:t>
            </a:r>
            <a:r>
              <a:rPr lang="ru-RU" b="1">
                <a:solidFill>
                  <a:srgbClr val="FF0000"/>
                </a:solidFill>
                <a:latin typeface="Times New Roman" pitchFamily="16" charset="0"/>
              </a:rPr>
              <a:t>с 1 сентября 2019 года </a:t>
            </a:r>
          </a:p>
          <a:p>
            <a:pPr algn="just" hangingPunct="1">
              <a:lnSpc>
                <a:spcPct val="15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    Настоящий стандарт </a:t>
            </a:r>
            <a:r>
              <a:rPr lang="ru-RU" b="1">
                <a:solidFill>
                  <a:srgbClr val="0000FF"/>
                </a:solidFill>
                <a:latin typeface="Times New Roman" pitchFamily="16" charset="0"/>
              </a:rPr>
              <a:t>идентичен международному стандарту ISO/IEC 17025:2017</a:t>
            </a:r>
            <a:r>
              <a:rPr lang="ru-RU">
                <a:solidFill>
                  <a:srgbClr val="0000FF"/>
                </a:solidFill>
                <a:latin typeface="Times New Roman" pitchFamily="16" charset="0"/>
              </a:rPr>
              <a:t> 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«Общие требования к компетентности испытательных и калибровочных лабораторий («General requirements for the competence of testing and calibration laboratories», IDT).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331913" y="692150"/>
            <a:ext cx="6335712" cy="5216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8.8  Внутренние аудиты (вариант А)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Лаборатория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должна проводить внутренние аудиты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через запланированные интервалы…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Лаборатория должна: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а)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планировать, разрабатывать, внедрять и реализовывать программу аудита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… 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в)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определять критерии аудита и область проведения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каждого аудита;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c) обеспечивать, что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результаты аудита доведены до соответствующего руководства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;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d) выполнять соответствующие коррекции и корректирующие действия без необоснованных задержек;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e) сохранять записи в качестве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подтверждения реализации программы аудита и результатов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аудитов.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     </a:t>
            </a:r>
            <a:r>
              <a:rPr lang="ru-RU" sz="1600" i="1">
                <a:solidFill>
                  <a:srgbClr val="000000"/>
                </a:solidFill>
                <a:latin typeface="Times New Roman" pitchFamily="16" charset="0"/>
              </a:rPr>
              <a:t>Примечание :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в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ISO 19011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приведены руководящие указания для проведения внутренних аудитов.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1400" i="1">
                <a:solidFill>
                  <a:srgbClr val="00B050"/>
                </a:solidFill>
                <a:latin typeface="Times New Roman" pitchFamily="16" charset="0"/>
              </a:rPr>
              <a:t>     *ISO 19011:2018 «Руководящие указания по аудиту систем менеджмента»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ru-RU" sz="160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166813"/>
            <a:ext cx="822960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3038" y="0"/>
            <a:ext cx="6257925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395288" y="1052513"/>
            <a:ext cx="8748712" cy="521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1. Основы обеспечения единства измерений, оценки соответствия и аккредитации</a:t>
            </a:r>
          </a:p>
          <a:p>
            <a:pPr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2. Сопоставление версий стандарта ISO/IEC 17025 </a:t>
            </a:r>
          </a:p>
          <a:p>
            <a:pPr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3. Основные положения ГОСТ ISO/IEC 17025-2019 </a:t>
            </a:r>
          </a:p>
          <a:p>
            <a:pPr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4. Требование к системе менеджмента и внутренний аудит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5. Риски и возможности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6. Беспристрастность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7. Правило принятия решения </a:t>
            </a:r>
          </a:p>
          <a:p>
            <a:pPr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8. Метрологическая прослеживаемость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9. Практика выявления рисков в деятельности аккредитованных структур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9.1 Несоблюдение требований к работнику</a:t>
            </a:r>
          </a:p>
          <a:p>
            <a:pPr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9.2 Несоблюдение требований к ресурсам</a:t>
            </a:r>
          </a:p>
          <a:p>
            <a:pPr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9.3 Несоблюдение требований к документам и методикам</a:t>
            </a:r>
          </a:p>
          <a:p>
            <a:pPr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9.4 Несоблюдение требований системы менеджмента</a:t>
            </a:r>
          </a:p>
          <a:p>
            <a:pPr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9.5 Отсутствие метрологической прослеживаемости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765175"/>
            <a:ext cx="8229600" cy="11938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4800" b="1" i="1">
                <a:solidFill>
                  <a:srgbClr val="FF0000"/>
                </a:solidFill>
                <a:latin typeface="Times New Roman" pitchFamily="16" charset="0"/>
              </a:rPr>
              <a:t>Спасибо  за  внимание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95288" y="2924175"/>
            <a:ext cx="8229600" cy="3421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000">
                <a:solidFill>
                  <a:srgbClr val="0070C0"/>
                </a:solidFill>
                <a:latin typeface="Times New Roman" pitchFamily="16" charset="0"/>
              </a:rPr>
              <a:t>Отзывы и предложения просьба направлять:  </a:t>
            </a:r>
            <a:br>
              <a:rPr lang="ru-RU" sz="2000">
                <a:solidFill>
                  <a:srgbClr val="0070C0"/>
                </a:solidFill>
                <a:latin typeface="Times New Roman" pitchFamily="16" charset="0"/>
              </a:rPr>
            </a:br>
            <a:r>
              <a:rPr lang="ru-RU" sz="2000" i="1">
                <a:solidFill>
                  <a:srgbClr val="0070C0"/>
                </a:solidFill>
                <a:latin typeface="Times New Roman" pitchFamily="16" charset="0"/>
              </a:rPr>
              <a:t>     </a:t>
            </a:r>
            <a:br>
              <a:rPr lang="ru-RU" sz="2000" i="1">
                <a:solidFill>
                  <a:srgbClr val="0070C0"/>
                </a:solidFill>
                <a:latin typeface="Times New Roman" pitchFamily="16" charset="0"/>
              </a:rPr>
            </a:br>
            <a:r>
              <a:rPr lang="ru-RU" sz="2000" i="1">
                <a:solidFill>
                  <a:srgbClr val="0070C0"/>
                </a:solidFill>
                <a:latin typeface="Times New Roman" pitchFamily="16" charset="0"/>
              </a:rPr>
              <a:t>     </a:t>
            </a:r>
            <a:r>
              <a:rPr lang="ru-RU" sz="2000" b="1" i="1">
                <a:solidFill>
                  <a:srgbClr val="0070C0"/>
                </a:solidFill>
                <a:latin typeface="Times New Roman" pitchFamily="16" charset="0"/>
              </a:rPr>
              <a:t>Нижегородский филиал ФГАОУ ДПО «Академия стандартизации, метрологии и сертификации (учебная)» </a:t>
            </a:r>
            <a:r>
              <a:rPr lang="ru-RU" sz="2000">
                <a:solidFill>
                  <a:srgbClr val="0070C0"/>
                </a:solidFill>
                <a:latin typeface="Times New Roman" pitchFamily="16" charset="0"/>
              </a:rPr>
              <a:t/>
            </a:r>
            <a:br>
              <a:rPr lang="ru-RU" sz="2000">
                <a:solidFill>
                  <a:srgbClr val="0070C0"/>
                </a:solidFill>
                <a:latin typeface="Times New Roman" pitchFamily="16" charset="0"/>
              </a:rPr>
            </a:br>
            <a:r>
              <a:rPr lang="ru-RU" sz="2000">
                <a:solidFill>
                  <a:srgbClr val="0070C0"/>
                </a:solidFill>
                <a:latin typeface="Times New Roman" pitchFamily="16" charset="0"/>
              </a:rPr>
              <a:t>     </a:t>
            </a:r>
            <a:br>
              <a:rPr lang="ru-RU" sz="2000">
                <a:solidFill>
                  <a:srgbClr val="0070C0"/>
                </a:solidFill>
                <a:latin typeface="Times New Roman" pitchFamily="16" charset="0"/>
              </a:rPr>
            </a:br>
            <a:r>
              <a:rPr lang="ru-RU" sz="2000">
                <a:solidFill>
                  <a:srgbClr val="0070C0"/>
                </a:solidFill>
                <a:latin typeface="Times New Roman" pitchFamily="16" charset="0"/>
              </a:rPr>
              <a:t>     603950, г. Нижний Новгород, ул. Республиканская, д. 1;  </a:t>
            </a:r>
            <a:br>
              <a:rPr lang="ru-RU" sz="2000">
                <a:solidFill>
                  <a:srgbClr val="0070C0"/>
                </a:solidFill>
                <a:latin typeface="Times New Roman" pitchFamily="16" charset="0"/>
              </a:rPr>
            </a:br>
            <a:r>
              <a:rPr lang="ru-RU" sz="2000">
                <a:solidFill>
                  <a:srgbClr val="0070C0"/>
                </a:solidFill>
                <a:latin typeface="Times New Roman" pitchFamily="16" charset="0"/>
              </a:rPr>
              <a:t>     факс (831) 428-58-60; </a:t>
            </a:r>
            <a:br>
              <a:rPr lang="ru-RU" sz="2000">
                <a:solidFill>
                  <a:srgbClr val="0070C0"/>
                </a:solidFill>
                <a:latin typeface="Times New Roman" pitchFamily="16" charset="0"/>
              </a:rPr>
            </a:br>
            <a:r>
              <a:rPr lang="ru-RU" sz="2000">
                <a:solidFill>
                  <a:srgbClr val="0070C0"/>
                </a:solidFill>
                <a:latin typeface="Times New Roman" pitchFamily="16" charset="0"/>
              </a:rPr>
              <a:t>     тел. (831) 428-58-60, 421-48-61; </a:t>
            </a:r>
            <a:br>
              <a:rPr lang="ru-RU" sz="2000">
                <a:solidFill>
                  <a:srgbClr val="0070C0"/>
                </a:solidFill>
                <a:latin typeface="Times New Roman" pitchFamily="16" charset="0"/>
              </a:rPr>
            </a:br>
            <a:r>
              <a:rPr lang="ru-RU" sz="2000">
                <a:solidFill>
                  <a:srgbClr val="0070C0"/>
                </a:solidFill>
                <a:latin typeface="Times New Roman" pitchFamily="16" charset="0"/>
              </a:rPr>
              <a:t>     Е-mail: asms-nn@mail.ru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84213" y="836613"/>
            <a:ext cx="7775575" cy="580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МИНИСТЕРСТВО ЭКОНОМИЧЕСКОГО РАЗВИТИЯ  РОССИЙСКОЙ ФЕДЕРАЦИИ </a:t>
            </a:r>
          </a:p>
          <a:p>
            <a:pPr algn="ctr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ПРИКАЗ  от 19 августа 2019 года  № 506</a:t>
            </a:r>
          </a:p>
          <a:p>
            <a:pPr algn="ctr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О внесении изменений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в приказ Минэкономразвития России  </a:t>
            </a:r>
          </a:p>
          <a:p>
            <a:pPr algn="ctr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от 30 мая 2014 года 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№ 326</a:t>
            </a:r>
          </a:p>
          <a:p>
            <a:pPr algn="ctr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«</a:t>
            </a: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ОБ УТВЕРЖДЕНИИ КРИТЕРИЕВ АККРЕДИТАЦИИ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, …»</a:t>
            </a:r>
          </a:p>
          <a:p>
            <a:pPr algn="just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sz="1600">
              <a:solidFill>
                <a:srgbClr val="000000"/>
              </a:solidFill>
              <a:latin typeface="Times New Roman" pitchFamily="16" charset="0"/>
            </a:endParaRPr>
          </a:p>
          <a:p>
            <a:pPr algn="just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… </a:t>
            </a:r>
            <a:r>
              <a:rPr lang="ru-RU" b="1">
                <a:solidFill>
                  <a:srgbClr val="FF0000"/>
                </a:solidFill>
                <a:latin typeface="Times New Roman" pitchFamily="16" charset="0"/>
              </a:rPr>
              <a:t>В перечне документов </a:t>
            </a:r>
            <a:r>
              <a:rPr lang="ru-RU">
                <a:solidFill>
                  <a:srgbClr val="FF0000"/>
                </a:solidFill>
                <a:latin typeface="Times New Roman" pitchFamily="16" charset="0"/>
              </a:rPr>
              <a:t>в области стандартизации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ru-RU" b="1">
                <a:solidFill>
                  <a:srgbClr val="FF0000"/>
                </a:solidFill>
                <a:latin typeface="Times New Roman" pitchFamily="16" charset="0"/>
              </a:rPr>
              <a:t>соблюдение требований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>
                <a:solidFill>
                  <a:srgbClr val="FF0000"/>
                </a:solidFill>
                <a:latin typeface="Times New Roman" pitchFamily="16" charset="0"/>
              </a:rPr>
              <a:t>которых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заявителями, аккредитованными лицами </a:t>
            </a:r>
            <a:r>
              <a:rPr lang="ru-RU" b="1">
                <a:solidFill>
                  <a:srgbClr val="FF0000"/>
                </a:solidFill>
                <a:latin typeface="Times New Roman" pitchFamily="16" charset="0"/>
              </a:rPr>
              <a:t>обеспечивает 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их</a:t>
            </a:r>
            <a:r>
              <a:rPr lang="ru-RU" b="1">
                <a:solidFill>
                  <a:srgbClr val="FF0000"/>
                </a:solidFill>
                <a:latin typeface="Times New Roman" pitchFamily="16" charset="0"/>
              </a:rPr>
              <a:t> соответствие критериям аккредитации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, утвержденном указанным приказом:</a:t>
            </a:r>
          </a:p>
          <a:p>
            <a:pPr algn="just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1) абзац пятый изложить в следующей редакции:</a:t>
            </a:r>
          </a:p>
          <a:p>
            <a:pPr algn="just">
              <a:lnSpc>
                <a:spcPct val="114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"</a:t>
            </a:r>
            <a:r>
              <a:rPr lang="ru-RU" b="1">
                <a:solidFill>
                  <a:srgbClr val="FF0000"/>
                </a:solidFill>
                <a:latin typeface="Times New Roman" pitchFamily="16" charset="0"/>
              </a:rPr>
              <a:t>ГОСТ ISO/IEC 17025-2019 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"</a:t>
            </a:r>
            <a:r>
              <a:rPr lang="ru-RU">
                <a:solidFill>
                  <a:srgbClr val="FF0000"/>
                </a:solidFill>
                <a:latin typeface="Times New Roman" pitchFamily="16" charset="0"/>
              </a:rPr>
              <a:t>Общие требования к компетентности испытательных и калибровочных лабораторий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", утвержденный и введенный в действие приказом Росстандарта от 15 июля 2019 г. № 385-ст "О введении в действие межгосударственного стандарта"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0"/>
            <a:ext cx="7772400" cy="46038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800">
                <a:latin typeface="Times New Roman" pitchFamily="16" charset="0"/>
              </a:rPr>
              <a:t>.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-11113"/>
            <a:ext cx="9144000" cy="6858001"/>
          </a:xfrm>
          <a:ln/>
        </p:spPr>
        <p:txBody>
          <a:bodyPr lIns="90000" tIns="45000" rIns="90000" bIns="45000"/>
          <a:lstStyle/>
          <a:p>
            <a:pPr marL="0" indent="0" algn="ctr" hangingPunct="1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1400" b="1">
              <a:latin typeface="Times New Roman" pitchFamily="16" charset="0"/>
            </a:endParaRPr>
          </a:p>
          <a:p>
            <a:pPr marL="0" indent="0" algn="ctr" hangingPunct="1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1400" b="1">
                <a:latin typeface="Times New Roman" pitchFamily="16" charset="0"/>
              </a:rPr>
              <a:t>Ориентировочная структура правовых и нормативных документов</a:t>
            </a:r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323850" y="1123950"/>
            <a:ext cx="6048375" cy="5040313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76320">
            <a:solidFill>
              <a:srgbClr val="FFC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1835150" y="3644900"/>
            <a:ext cx="7308850" cy="1588"/>
          </a:xfrm>
          <a:prstGeom prst="line">
            <a:avLst/>
          </a:prstGeom>
          <a:noFill/>
          <a:ln w="76320">
            <a:solidFill>
              <a:srgbClr val="FFC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2519363" y="2492375"/>
            <a:ext cx="6624637" cy="1588"/>
          </a:xfrm>
          <a:prstGeom prst="line">
            <a:avLst/>
          </a:prstGeom>
          <a:noFill/>
          <a:ln w="76320">
            <a:solidFill>
              <a:srgbClr val="FFC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150938" y="4894263"/>
            <a:ext cx="7993062" cy="1587"/>
          </a:xfrm>
          <a:prstGeom prst="line">
            <a:avLst/>
          </a:prstGeom>
          <a:noFill/>
          <a:ln w="76320">
            <a:solidFill>
              <a:srgbClr val="FFC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154113" y="1420813"/>
            <a:ext cx="4608512" cy="912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ru-RU" b="1" i="1">
                <a:solidFill>
                  <a:srgbClr val="C00000"/>
                </a:solidFill>
                <a:latin typeface="Times New Roman" pitchFamily="16" charset="0"/>
              </a:rPr>
              <a:t>   1. Законодательные акты РФ: Федеральные законы (Законы РФ), Указы Президента РФ, технические регламенты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1295400" y="2570163"/>
            <a:ext cx="4284663" cy="912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ru-RU" b="1" i="1">
                <a:solidFill>
                  <a:srgbClr val="0070C0"/>
                </a:solidFill>
                <a:latin typeface="Times New Roman" pitchFamily="16" charset="0"/>
              </a:rPr>
              <a:t>  2. </a:t>
            </a:r>
            <a:r>
              <a:rPr lang="ru-RU" b="1" i="1">
                <a:solidFill>
                  <a:srgbClr val="0000FF"/>
                </a:solidFill>
                <a:latin typeface="Times New Roman" pitchFamily="16" charset="0"/>
              </a:rPr>
              <a:t>Нормативные правовые документы</a:t>
            </a:r>
            <a:r>
              <a:rPr lang="ru-RU" i="1">
                <a:solidFill>
                  <a:srgbClr val="0070C0"/>
                </a:solidFill>
                <a:latin typeface="Times New Roman" pitchFamily="16" charset="0"/>
              </a:rPr>
              <a:t>:</a:t>
            </a:r>
            <a:r>
              <a:rPr lang="ru-RU" b="1" i="1">
                <a:solidFill>
                  <a:srgbClr val="0070C0"/>
                </a:solidFill>
                <a:latin typeface="Times New Roman" pitchFamily="16" charset="0"/>
              </a:rPr>
              <a:t> 2.1 Постановления Правительства РФ,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ru-RU" b="1" i="1">
                <a:solidFill>
                  <a:srgbClr val="0070C0"/>
                </a:solidFill>
                <a:latin typeface="Times New Roman" pitchFamily="16" charset="0"/>
              </a:rPr>
              <a:t>2.2 Приказы ФОИВ РФ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1074738" y="3851275"/>
            <a:ext cx="4537075" cy="70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ru-RU" sz="2000" b="1" i="1">
                <a:solidFill>
                  <a:srgbClr val="FF0000"/>
                </a:solidFill>
                <a:latin typeface="Times New Roman" pitchFamily="16" charset="0"/>
              </a:rPr>
              <a:t>3. Документы </a:t>
            </a:r>
          </a:p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ru-RU" sz="2000" b="1" i="1">
                <a:solidFill>
                  <a:srgbClr val="FF0000"/>
                </a:solidFill>
                <a:latin typeface="Times New Roman" pitchFamily="16" charset="0"/>
              </a:rPr>
              <a:t>по стандартизации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323850" y="5078413"/>
            <a:ext cx="6038850" cy="1004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2000" b="1" i="1">
                <a:solidFill>
                  <a:srgbClr val="00B050"/>
                </a:solidFill>
                <a:latin typeface="Times New Roman" pitchFamily="16" charset="0"/>
              </a:rPr>
              <a:t>4. СТО и иные документы организаций </a:t>
            </a:r>
          </a:p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2000" i="1">
                <a:solidFill>
                  <a:srgbClr val="00B050"/>
                </a:solidFill>
                <a:latin typeface="Times New Roman" pitchFamily="16" charset="0"/>
              </a:rPr>
              <a:t>в части технического регулирования, стандартизации и единства измерений</a:t>
            </a:r>
          </a:p>
        </p:txBody>
      </p:sp>
      <p:graphicFrame>
        <p:nvGraphicFramePr>
          <p:cNvPr id="22539" name="Group 11"/>
          <p:cNvGraphicFramePr>
            <a:graphicFrameLocks noGrp="1"/>
          </p:cNvGraphicFramePr>
          <p:nvPr/>
        </p:nvGraphicFramePr>
        <p:xfrm>
          <a:off x="6396038" y="673100"/>
          <a:ext cx="2640012" cy="5473700"/>
        </p:xfrm>
        <a:graphic>
          <a:graphicData uri="http://schemas.openxmlformats.org/drawingml/2006/table">
            <a:tbl>
              <a:tblPr/>
              <a:tblGrid>
                <a:gridCol w="1320800"/>
                <a:gridCol w="1319212"/>
              </a:tblGrid>
              <a:tr h="4270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ИЦ</a:t>
                      </a:r>
                    </a:p>
                  </a:txBody>
                  <a:tcPr marT="57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МС</a:t>
                      </a:r>
                    </a:p>
                  </a:txBody>
                  <a:tcPr marT="57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184-ФЗ</a:t>
                      </a:r>
                    </a:p>
                  </a:txBody>
                  <a:tcPr marT="57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102-ФЗ</a:t>
                      </a:r>
                    </a:p>
                  </a:txBody>
                  <a:tcPr marT="57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84213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412-ФЗ</a:t>
                      </a:r>
                    </a:p>
                  </a:txBody>
                  <a:tcPr marT="57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93800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Приказ Минэкономразвития № 326 (с изм.)</a:t>
                      </a:r>
                    </a:p>
                  </a:txBody>
                  <a:tcPr marT="57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3963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ГОСТ ISO/IEC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17025-2019</a:t>
                      </a:r>
                    </a:p>
                  </a:txBody>
                  <a:tcPr marT="57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6988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Документы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системы менеджмента организации</a:t>
                      </a:r>
                    </a:p>
                  </a:txBody>
                  <a:tcPr marT="55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3348038" y="1123950"/>
            <a:ext cx="5795962" cy="1588"/>
          </a:xfrm>
          <a:prstGeom prst="line">
            <a:avLst/>
          </a:prstGeom>
          <a:noFill/>
          <a:ln w="57240">
            <a:solidFill>
              <a:srgbClr val="FFC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3348038" y="6164263"/>
            <a:ext cx="5795962" cy="1587"/>
          </a:xfrm>
          <a:prstGeom prst="line">
            <a:avLst/>
          </a:prstGeom>
          <a:noFill/>
          <a:ln w="57240">
            <a:solidFill>
              <a:srgbClr val="FFC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684213" y="549275"/>
            <a:ext cx="7704137" cy="172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Федеральная служба по аккредитации (Росаккредитация)</a:t>
            </a:r>
          </a:p>
          <a:p>
            <a:pPr algn="ctr"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ПРИКАЗ от 9 августа 2019 года  № 144</a:t>
            </a:r>
          </a:p>
          <a:p>
            <a:pPr algn="ctr"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«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Об утверждении плана перехода участников национальной системы аккредитации на применение международного стандарта ISO/IEC 17025:2017 «Общие требования к компетентности испытательных и калибровочных лабораторий</a:t>
            </a: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»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11188" y="2492375"/>
            <a:ext cx="8064500" cy="3694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1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Мероприятия, реализуемые испытательными и калибровочными лабораториями</a:t>
            </a:r>
          </a:p>
          <a:p>
            <a:pPr algn="just" hangingPunct="1">
              <a:lnSpc>
                <a:spcPct val="11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>
                <a:solidFill>
                  <a:srgbClr val="FF0000"/>
                </a:solidFill>
                <a:latin typeface="Times New Roman" pitchFamily="16" charset="0"/>
              </a:rPr>
              <a:t>Утверждение и реализация плана перехода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на применение ГОСТ ISO/IEC 17025-2019.</a:t>
            </a:r>
          </a:p>
          <a:p>
            <a:pPr algn="just" hangingPunct="1">
              <a:lnSpc>
                <a:spcPct val="11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Проведение </a:t>
            </a: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обучения сотрудников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требованиям ГОСТ ISO/IEC 17025-2019.</a:t>
            </a:r>
          </a:p>
          <a:p>
            <a:pPr algn="just" hangingPunct="1">
              <a:lnSpc>
                <a:spcPct val="11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>
                <a:solidFill>
                  <a:srgbClr val="C00000"/>
                </a:solidFill>
                <a:latin typeface="Times New Roman" pitchFamily="16" charset="0"/>
              </a:rPr>
              <a:t>Внесение </a:t>
            </a:r>
            <a:r>
              <a:rPr lang="ru-RU" sz="1600" b="1">
                <a:solidFill>
                  <a:srgbClr val="C00000"/>
                </a:solidFill>
                <a:latin typeface="Times New Roman" pitchFamily="16" charset="0"/>
              </a:rPr>
              <a:t>изменений в систему менеджмента на основе сопоставительного анализа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ГОСТ ИСО/МЭК 17025-2009 и ГОСТ ISO/IEC 17025-2019.</a:t>
            </a:r>
          </a:p>
          <a:p>
            <a:pPr algn="just" hangingPunct="1">
              <a:lnSpc>
                <a:spcPct val="11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Обеспечение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внедрения и функционирования системы менеджмента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лаборатории в соответствии </a:t>
            </a:r>
            <a:r>
              <a:rPr lang="ru-RU" sz="1600">
                <a:solidFill>
                  <a:srgbClr val="0000FF"/>
                </a:solidFill>
                <a:latin typeface="Times New Roman" pitchFamily="16" charset="0"/>
              </a:rPr>
              <a:t>с требованиями критериев аккредитации (с изменениями)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 algn="just" hangingPunct="1">
              <a:lnSpc>
                <a:spcPct val="11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Проведение </a:t>
            </a:r>
            <a:r>
              <a:rPr lang="ru-RU" sz="1600">
                <a:solidFill>
                  <a:srgbClr val="FF0000"/>
                </a:solidFill>
                <a:latin typeface="Times New Roman" pitchFamily="16" charset="0"/>
              </a:rPr>
              <a:t>оценки компетентности персонала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на выполнение работ в соответствии с требованиям ГОСТ ISO/IEC 17025-2019.</a:t>
            </a:r>
          </a:p>
          <a:p>
            <a:pPr algn="just" hangingPunct="1">
              <a:lnSpc>
                <a:spcPct val="11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 b="1">
                <a:solidFill>
                  <a:srgbClr val="0000FF"/>
                </a:solidFill>
                <a:latin typeface="Times New Roman" pitchFamily="16" charset="0"/>
              </a:rPr>
              <a:t>Обучение внутренних аудиторов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требованиям ГОСТ ISO/IEC 17025-2019.</a:t>
            </a:r>
          </a:p>
          <a:p>
            <a:pPr algn="just" hangingPunct="1">
              <a:lnSpc>
                <a:spcPct val="11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Проведение корректирующих и предупреждающих действий </a:t>
            </a:r>
            <a:r>
              <a:rPr lang="ru-RU" sz="1600">
                <a:solidFill>
                  <a:srgbClr val="FF0000"/>
                </a:solidFill>
                <a:latin typeface="Times New Roman" pitchFamily="16" charset="0"/>
              </a:rPr>
              <a:t>в соответствии с </a:t>
            </a:r>
            <a:r>
              <a:rPr lang="ru-RU" sz="1600" b="1">
                <a:solidFill>
                  <a:srgbClr val="FF0000"/>
                </a:solidFill>
                <a:latin typeface="Times New Roman" pitchFamily="16" charset="0"/>
              </a:rPr>
              <a:t>системой управления рисками и возможностями</a:t>
            </a: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1600">
                <a:solidFill>
                  <a:srgbClr val="000000"/>
                </a:solidFill>
                <a:latin typeface="Times New Roman" pitchFamily="16" charset="0"/>
              </a:rPr>
              <a:t>по ГОСТ ISO/IEC 17025-2019</a:t>
            </a:r>
          </a:p>
          <a:p>
            <a:pPr algn="just" hangingPunct="1">
              <a:lnSpc>
                <a:spcPct val="11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1600" b="1">
                <a:solidFill>
                  <a:srgbClr val="000000"/>
                </a:solidFill>
                <a:latin typeface="Times New Roman" pitchFamily="16" charset="0"/>
              </a:rPr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>
            <a:lum bright="-20000" contrast="40000"/>
          </a:blip>
          <a:srcRect/>
          <a:stretch>
            <a:fillRect/>
          </a:stretch>
        </p:blipFill>
        <p:spPr bwMode="auto">
          <a:xfrm>
            <a:off x="0" y="836613"/>
            <a:ext cx="9121775" cy="266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aphicFrame>
        <p:nvGraphicFramePr>
          <p:cNvPr id="24578" name="Group 2"/>
          <p:cNvGraphicFramePr>
            <a:graphicFrameLocks noGrp="1"/>
          </p:cNvGraphicFramePr>
          <p:nvPr/>
        </p:nvGraphicFramePr>
        <p:xfrm>
          <a:off x="0" y="3500438"/>
          <a:ext cx="9145588" cy="2463800"/>
        </p:xfrm>
        <a:graphic>
          <a:graphicData uri="http://schemas.openxmlformats.org/drawingml/2006/table">
            <a:tbl>
              <a:tblPr/>
              <a:tblGrid>
                <a:gridCol w="1649413"/>
                <a:gridCol w="1798637"/>
                <a:gridCol w="1892300"/>
                <a:gridCol w="1779588"/>
                <a:gridCol w="2025650"/>
              </a:tblGrid>
              <a:tr h="431800">
                <a:tc gridSpan="5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Действия при переходе на ГОСТ ISO/IEC 17025-2019</a:t>
                      </a:r>
                    </a:p>
                  </a:txBody>
                  <a:tcPr marT="583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04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Самооценка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ИЛ, МС</a:t>
                      </a:r>
                    </a:p>
                  </a:txBody>
                  <a:tcPr marT="583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Анкета самообсле-дования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 выявлением необходимых изменений</a:t>
                      </a:r>
                    </a:p>
                  </a:txBody>
                  <a:tcPr marT="583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Актуализация документации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системы менеджмента</a:t>
                      </a:r>
                    </a:p>
                  </a:txBody>
                  <a:tcPr marT="583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Внутренний аудит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обновленных требований</a:t>
                      </a:r>
                    </a:p>
                  </a:txBody>
                  <a:tcPr marT="583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План повышения уровня компетентности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персонала</a:t>
                      </a:r>
                    </a:p>
                  </a:txBody>
                  <a:tcPr marT="5832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684213" y="5084763"/>
            <a:ext cx="7848600" cy="1655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just" hangingPunct="1"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    Настоящий стандарт устанавливает общие </a:t>
            </a:r>
            <a:r>
              <a:rPr lang="ru-RU">
                <a:solidFill>
                  <a:srgbClr val="0000FF"/>
                </a:solidFill>
                <a:latin typeface="Times New Roman" pitchFamily="16" charset="0"/>
              </a:rPr>
              <a:t>требования к </a:t>
            </a:r>
            <a:r>
              <a:rPr lang="ru-RU" b="1">
                <a:solidFill>
                  <a:srgbClr val="0000FF"/>
                </a:solidFill>
                <a:latin typeface="Times New Roman" pitchFamily="16" charset="0"/>
              </a:rPr>
              <a:t>компетентности</a:t>
            </a:r>
            <a:r>
              <a:rPr lang="ru-RU">
                <a:solidFill>
                  <a:srgbClr val="0000FF"/>
                </a:solidFill>
                <a:latin typeface="Times New Roman" pitchFamily="16" charset="0"/>
              </a:rPr>
              <a:t>, </a:t>
            </a:r>
            <a:r>
              <a:rPr lang="ru-RU" b="1">
                <a:solidFill>
                  <a:srgbClr val="0000FF"/>
                </a:solidFill>
                <a:latin typeface="Times New Roman" pitchFamily="16" charset="0"/>
              </a:rPr>
              <a:t>беспристрастности</a:t>
            </a:r>
            <a:r>
              <a:rPr lang="ru-RU">
                <a:solidFill>
                  <a:srgbClr val="0000FF"/>
                </a:solidFill>
                <a:latin typeface="Times New Roman" pitchFamily="16" charset="0"/>
              </a:rPr>
              <a:t> и </a:t>
            </a:r>
            <a:r>
              <a:rPr lang="ru-RU" b="1">
                <a:solidFill>
                  <a:srgbClr val="0000FF"/>
                </a:solidFill>
                <a:latin typeface="Times New Roman" pitchFamily="16" charset="0"/>
              </a:rPr>
              <a:t>стабильному функционированию 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лабораторий.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>
                <a:solidFill>
                  <a:srgbClr val="FF0000"/>
                </a:solidFill>
                <a:latin typeface="Times New Roman" pitchFamily="16" charset="0"/>
              </a:rPr>
              <a:t>     Настоящий </a:t>
            </a:r>
            <a:r>
              <a:rPr lang="ru-RU" b="1" i="1">
                <a:solidFill>
                  <a:srgbClr val="FF0000"/>
                </a:solidFill>
                <a:latin typeface="Times New Roman" pitchFamily="16" charset="0"/>
              </a:rPr>
              <a:t>стандарт применим ко всем организациям</a:t>
            </a:r>
            <a:r>
              <a:rPr lang="ru-RU">
                <a:solidFill>
                  <a:srgbClr val="FF0000"/>
                </a:solidFill>
                <a:latin typeface="Times New Roman" pitchFamily="16" charset="0"/>
              </a:rPr>
              <a:t>, занимающимся лабораторной деятельностью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, независимо от численности персонала.</a:t>
            </a:r>
          </a:p>
          <a:p>
            <a:pPr algn="just" hangingPunct="1"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>
              <a:solidFill>
                <a:srgbClr val="000000"/>
              </a:solidFill>
              <a:latin typeface="Times New Roman" pitchFamily="16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476250"/>
            <a:ext cx="7348537" cy="4465638"/>
          </a:xfrm>
          <a:prstGeom prst="rect">
            <a:avLst/>
          </a:prstGeom>
          <a:solidFill>
            <a:srgbClr val="FDEADA"/>
          </a:solidFill>
          <a:ln w="9525" cap="rnd">
            <a:solidFill>
              <a:srgbClr val="000000"/>
            </a:solidFill>
            <a:prstDash val="lgDash"/>
            <a:round/>
            <a:headEnd/>
            <a:tailEnd/>
          </a:ln>
          <a:effectLst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4286250" y="6381750"/>
            <a:ext cx="296863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spAutoFit/>
          </a:bodyPr>
          <a:lstStyle/>
          <a:p>
            <a:pPr hangingPunct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 charset="0"/>
              </a:rPr>
              <a:t>5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827088" y="549275"/>
            <a:ext cx="7559675" cy="6332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Таблица соответствия </a:t>
            </a: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ISO/IEC 17025:2017  и  ISO/IEC 17025:2005 </a:t>
            </a: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Критерии уровня изменений: 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      </a:t>
            </a:r>
            <a:r>
              <a:rPr lang="ru-RU" b="1">
                <a:solidFill>
                  <a:srgbClr val="0000FF"/>
                </a:solidFill>
                <a:latin typeface="Times New Roman" pitchFamily="16" charset="0"/>
              </a:rPr>
              <a:t>Новые</a:t>
            </a: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– Требования или понятия которые </a:t>
            </a:r>
            <a:r>
              <a:rPr lang="ru-RU" b="1">
                <a:solidFill>
                  <a:srgbClr val="FF0000"/>
                </a:solidFill>
                <a:latin typeface="Times New Roman" pitchFamily="16" charset="0"/>
              </a:rPr>
              <a:t>не существовали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в прежней версии стандарта.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b="1">
                <a:solidFill>
                  <a:srgbClr val="FF0000"/>
                </a:solidFill>
                <a:latin typeface="Times New Roman" pitchFamily="16" charset="0"/>
              </a:rPr>
              <a:t>       Серьезные</a:t>
            </a: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– </a:t>
            </a:r>
            <a:r>
              <a:rPr lang="ru-RU">
                <a:solidFill>
                  <a:srgbClr val="FF0000"/>
                </a:solidFill>
                <a:latin typeface="Times New Roman" pitchFamily="16" charset="0"/>
              </a:rPr>
              <a:t>Изменения будут требовать 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от лаборатории внедрить </a:t>
            </a:r>
            <a:r>
              <a:rPr lang="ru-RU" b="1">
                <a:solidFill>
                  <a:srgbClr val="FF0000"/>
                </a:solidFill>
                <a:latin typeface="Times New Roman" pitchFamily="16" charset="0"/>
              </a:rPr>
              <a:t>новые процедуры</a:t>
            </a:r>
            <a:r>
              <a:rPr lang="ru-RU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или существенно пересмотреть существующие.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b="1">
                <a:solidFill>
                  <a:srgbClr val="984807"/>
                </a:solidFill>
                <a:latin typeface="Times New Roman" pitchFamily="16" charset="0"/>
              </a:rPr>
              <a:t>       Несущественные</a:t>
            </a: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– Описание требование было изменено, но содержание </a:t>
            </a:r>
            <a:r>
              <a:rPr lang="ru-RU">
                <a:solidFill>
                  <a:srgbClr val="FF0000"/>
                </a:solidFill>
                <a:latin typeface="Times New Roman" pitchFamily="16" charset="0"/>
              </a:rPr>
              <a:t>осталось прежним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      </a:t>
            </a:r>
            <a:r>
              <a:rPr lang="ru-RU" b="1">
                <a:solidFill>
                  <a:srgbClr val="E46C0A"/>
                </a:solidFill>
                <a:latin typeface="Times New Roman" pitchFamily="16" charset="0"/>
              </a:rPr>
              <a:t>Структурный</a:t>
            </a: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– </a:t>
            </a:r>
            <a:r>
              <a:rPr lang="ru-RU">
                <a:solidFill>
                  <a:srgbClr val="FF0000"/>
                </a:solidFill>
                <a:latin typeface="Times New Roman" pitchFamily="16" charset="0"/>
              </a:rPr>
              <a:t>Требования </a:t>
            </a:r>
            <a:r>
              <a:rPr lang="ru-RU" b="1">
                <a:solidFill>
                  <a:srgbClr val="FF0000"/>
                </a:solidFill>
                <a:latin typeface="Times New Roman" pitchFamily="16" charset="0"/>
              </a:rPr>
              <a:t>те же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, но содержатся в других пунктах.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>
              <a:solidFill>
                <a:srgbClr val="000000"/>
              </a:solidFill>
              <a:latin typeface="Times New Roman" pitchFamily="16" charset="0"/>
            </a:endParaRP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В настоящем стандарте используются следующие глагольные формы: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- </a:t>
            </a:r>
            <a:r>
              <a:rPr lang="ru-RU" b="1">
                <a:solidFill>
                  <a:srgbClr val="C00000"/>
                </a:solidFill>
                <a:latin typeface="Times New Roman" pitchFamily="16" charset="0"/>
              </a:rPr>
              <a:t>«</a:t>
            </a:r>
            <a:r>
              <a:rPr lang="ru-RU" b="1">
                <a:solidFill>
                  <a:srgbClr val="0000FF"/>
                </a:solidFill>
                <a:latin typeface="Times New Roman" pitchFamily="16" charset="0"/>
              </a:rPr>
              <a:t>должен</a:t>
            </a:r>
            <a:r>
              <a:rPr lang="ru-RU" b="1">
                <a:solidFill>
                  <a:srgbClr val="C00000"/>
                </a:solidFill>
                <a:latin typeface="Times New Roman" pitchFamily="16" charset="0"/>
              </a:rPr>
              <a:t>» — обозначает требование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;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- «</a:t>
            </a:r>
            <a:r>
              <a:rPr lang="ru-RU" b="1">
                <a:solidFill>
                  <a:srgbClr val="0000FF"/>
                </a:solidFill>
                <a:latin typeface="Times New Roman" pitchFamily="16" charset="0"/>
              </a:rPr>
              <a:t>следует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» </a:t>
            </a:r>
            <a:r>
              <a:rPr lang="ru-RU">
                <a:solidFill>
                  <a:srgbClr val="C00000"/>
                </a:solidFill>
                <a:latin typeface="Times New Roman" pitchFamily="16" charset="0"/>
              </a:rPr>
              <a:t>— обозначает рекомендацию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;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- «</a:t>
            </a:r>
            <a:r>
              <a:rPr lang="ru-RU" b="1">
                <a:solidFill>
                  <a:srgbClr val="0000FF"/>
                </a:solidFill>
                <a:latin typeface="Times New Roman" pitchFamily="16" charset="0"/>
              </a:rPr>
              <a:t>может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» — обозначает разрешение;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- «</a:t>
            </a:r>
            <a:r>
              <a:rPr lang="ru-RU" b="1">
                <a:solidFill>
                  <a:srgbClr val="0000FF"/>
                </a:solidFill>
                <a:latin typeface="Times New Roman" pitchFamily="16" charset="0"/>
              </a:rPr>
              <a:t>способен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» — обозначает возможность.</a:t>
            </a:r>
          </a:p>
          <a:p>
            <a:pPr algn="just" hangingPunct="1">
              <a:lnSpc>
                <a:spcPct val="114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206500" y="1268413"/>
            <a:ext cx="6769100" cy="4616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marL="361950" algn="ctr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b="1">
                <a:solidFill>
                  <a:srgbClr val="000000"/>
                </a:solidFill>
                <a:latin typeface="Times New Roman" pitchFamily="16" charset="0"/>
              </a:rPr>
              <a:t>Основные изменения в ISO/IEC 17025</a:t>
            </a:r>
          </a:p>
          <a:p>
            <a:pPr marL="361950" algn="just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• </a:t>
            </a:r>
            <a:r>
              <a:rPr lang="ru-RU" b="1">
                <a:solidFill>
                  <a:srgbClr val="00B050"/>
                </a:solidFill>
                <a:latin typeface="Times New Roman" pitchFamily="16" charset="0"/>
              </a:rPr>
              <a:t>Новые структура и термины</a:t>
            </a:r>
          </a:p>
          <a:p>
            <a:pPr marL="361950" algn="just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• Определен круг работ для лаборатории</a:t>
            </a:r>
          </a:p>
          <a:p>
            <a:pPr marL="361950" algn="just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➢ </a:t>
            </a:r>
            <a:r>
              <a:rPr lang="ru-RU" b="1">
                <a:solidFill>
                  <a:srgbClr val="FF0000"/>
                </a:solidFill>
                <a:latin typeface="Times New Roman" pitchFamily="16" charset="0"/>
              </a:rPr>
              <a:t>Исключается внешняя лабораторная деятельность на постоянной основе</a:t>
            </a:r>
          </a:p>
          <a:p>
            <a:pPr marL="361950" algn="just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• Акцент на </a:t>
            </a:r>
            <a:r>
              <a:rPr lang="ru-RU">
                <a:solidFill>
                  <a:srgbClr val="0000FF"/>
                </a:solidFill>
                <a:latin typeface="Times New Roman" pitchFamily="16" charset="0"/>
              </a:rPr>
              <a:t>«</a:t>
            </a:r>
            <a:r>
              <a:rPr lang="ru-RU" b="1">
                <a:solidFill>
                  <a:srgbClr val="0000FF"/>
                </a:solidFill>
                <a:latin typeface="Times New Roman" pitchFamily="16" charset="0"/>
              </a:rPr>
              <a:t>Беспристрастность</a:t>
            </a:r>
            <a:r>
              <a:rPr lang="ru-RU">
                <a:solidFill>
                  <a:srgbClr val="0000FF"/>
                </a:solidFill>
                <a:latin typeface="Times New Roman" pitchFamily="16" charset="0"/>
              </a:rPr>
              <a:t>» против «</a:t>
            </a:r>
            <a:r>
              <a:rPr lang="ru-RU" b="1">
                <a:solidFill>
                  <a:srgbClr val="0000FF"/>
                </a:solidFill>
                <a:latin typeface="Times New Roman" pitchFamily="16" charset="0"/>
              </a:rPr>
              <a:t>Независимости</a:t>
            </a:r>
            <a:r>
              <a:rPr lang="ru-RU">
                <a:solidFill>
                  <a:srgbClr val="0000FF"/>
                </a:solidFill>
                <a:latin typeface="Times New Roman" pitchFamily="16" charset="0"/>
              </a:rPr>
              <a:t>»</a:t>
            </a:r>
          </a:p>
          <a:p>
            <a:pPr marL="361950" algn="just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• Ориентация на процесс</a:t>
            </a:r>
          </a:p>
          <a:p>
            <a:pPr marL="361950" algn="just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• </a:t>
            </a:r>
            <a:r>
              <a:rPr lang="ru-RU" b="1">
                <a:solidFill>
                  <a:srgbClr val="FF0000"/>
                </a:solidFill>
                <a:latin typeface="Times New Roman" pitchFamily="16" charset="0"/>
              </a:rPr>
              <a:t>Метрологическая прослеживаемость</a:t>
            </a:r>
          </a:p>
          <a:p>
            <a:pPr marL="361950" algn="just" hangingPunct="1">
              <a:lnSpc>
                <a:spcPct val="15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• </a:t>
            </a:r>
            <a:r>
              <a:rPr lang="ru-RU" b="1">
                <a:solidFill>
                  <a:srgbClr val="0000FF"/>
                </a:solidFill>
                <a:latin typeface="Times New Roman" pitchFamily="16" charset="0"/>
              </a:rPr>
              <a:t>Правила принятия решений 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для заявлений о соответствии</a:t>
            </a:r>
          </a:p>
          <a:p>
            <a:pPr marL="361950" algn="just" hangingPunct="1">
              <a:lnSpc>
                <a:spcPct val="15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b="1">
                <a:solidFill>
                  <a:srgbClr val="FF0000"/>
                </a:solidFill>
                <a:latin typeface="Times New Roman" pitchFamily="16" charset="0"/>
              </a:rPr>
              <a:t>Лаборатория должна 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планировать и осуществлять действия по </a:t>
            </a:r>
            <a:r>
              <a:rPr lang="ru-RU" b="1">
                <a:solidFill>
                  <a:srgbClr val="FF0000"/>
                </a:solidFill>
                <a:latin typeface="Times New Roman" pitchFamily="16" charset="0"/>
              </a:rPr>
              <a:t>управлению рисками и возможностями</a:t>
            </a:r>
            <a:r>
              <a:rPr lang="ru-RU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288" y="620713"/>
            <a:ext cx="603250" cy="496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icrosoft YaHei"/>
        <a:cs typeface=""/>
      </a:majorFont>
      <a:minorFont>
        <a:latin typeface="Times New Roman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resentationFormat>Экран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0</cp:revision>
  <cp:lastPrinted>1601-01-01T00:00:00Z</cp:lastPrinted>
  <dcterms:created xsi:type="dcterms:W3CDTF">1601-01-01T00:00:00Z</dcterms:created>
  <dcterms:modified xsi:type="dcterms:W3CDTF">2020-03-04T05:32:43Z</dcterms:modified>
</cp:coreProperties>
</file>