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86" r:id="rId4"/>
    <p:sldId id="287" r:id="rId5"/>
    <p:sldId id="288" r:id="rId6"/>
    <p:sldId id="289" r:id="rId7"/>
    <p:sldId id="300" r:id="rId8"/>
    <p:sldId id="290" r:id="rId9"/>
    <p:sldId id="301" r:id="rId10"/>
    <p:sldId id="291" r:id="rId11"/>
    <p:sldId id="292" r:id="rId12"/>
    <p:sldId id="293" r:id="rId13"/>
    <p:sldId id="294" r:id="rId14"/>
    <p:sldId id="295" r:id="rId15"/>
    <p:sldId id="296" r:id="rId16"/>
    <p:sldId id="297" r:id="rId17"/>
    <p:sldId id="298" r:id="rId18"/>
    <p:sldId id="299" r:id="rId19"/>
    <p:sldId id="302" r:id="rId20"/>
    <p:sldId id="283" r:id="rId21"/>
    <p:sldId id="306" r:id="rId22"/>
    <p:sldId id="307" r:id="rId23"/>
    <p:sldId id="305" r:id="rId24"/>
    <p:sldId id="311" r:id="rId25"/>
    <p:sldId id="304" r:id="rId26"/>
    <p:sldId id="309" r:id="rId27"/>
    <p:sldId id="310" r:id="rId28"/>
    <p:sldId id="308" r:id="rId29"/>
    <p:sldId id="284" r:id="rId30"/>
    <p:sldId id="281" r:id="rId31"/>
    <p:sldId id="282" r:id="rId32"/>
    <p:sldId id="25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14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EDA956E-9BFF-41D7-9B15-D7724562E420}" type="datetimeFigureOut">
              <a:rPr lang="ru-RU" smtClean="0"/>
              <a:t>15.02.2020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2501444577"/>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DA956E-9BFF-41D7-9B15-D7724562E420}" type="datetimeFigureOut">
              <a:rPr lang="ru-RU" smtClean="0"/>
              <a:t>15.02.2020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1572975151"/>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DA956E-9BFF-41D7-9B15-D7724562E420}" type="datetimeFigureOut">
              <a:rPr lang="ru-RU" smtClean="0"/>
              <a:t>15.02.2020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2577863857"/>
      </p:ext>
    </p:extLst>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AA8D133-CA93-4AFD-8CDA-C10149A58506}" type="datetimeFigureOut">
              <a:rPr lang="ru-RU" smtClean="0"/>
              <a:t>15.02.2020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2868837380"/>
      </p:ext>
    </p:extLst>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A8D133-CA93-4AFD-8CDA-C10149A58506}" type="datetimeFigureOut">
              <a:rPr lang="ru-RU" smtClean="0"/>
              <a:t>15.02.2020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1341420934"/>
      </p:ext>
    </p:extLst>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AA8D133-CA93-4AFD-8CDA-C10149A58506}" type="datetimeFigureOut">
              <a:rPr lang="ru-RU" smtClean="0"/>
              <a:t>15.02.2020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1039842221"/>
      </p:ext>
    </p:extLst>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6715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825625"/>
            <a:ext cx="386715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AA8D133-CA93-4AFD-8CDA-C10149A58506}" type="datetimeFigureOut">
              <a:rPr lang="ru-RU" smtClean="0"/>
              <a:t>15.02.2020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1038831597"/>
      </p:ext>
    </p:extLst>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AA8D133-CA93-4AFD-8CDA-C10149A58506}" type="datetimeFigureOut">
              <a:rPr lang="ru-RU" smtClean="0"/>
              <a:t>15.02.2020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751236254"/>
      </p:ext>
    </p:extLst>
  </p:cSld>
  <p:clrMapOvr>
    <a:masterClrMapping/>
  </p:clrMapOvr>
  <p:transition spd="slow">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AA8D133-CA93-4AFD-8CDA-C10149A58506}" type="datetimeFigureOut">
              <a:rPr lang="ru-RU" smtClean="0"/>
              <a:t>15.02.2020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3755905609"/>
      </p:ext>
    </p:extLst>
  </p:cSld>
  <p:clrMapOvr>
    <a:masterClrMapping/>
  </p:clrMapOvr>
  <p:transition spd="slow">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A8D133-CA93-4AFD-8CDA-C10149A58506}" type="datetimeFigureOut">
              <a:rPr lang="ru-RU" smtClean="0"/>
              <a:t>15.02.2020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1543900104"/>
      </p:ext>
    </p:extLst>
  </p:cSld>
  <p:clrMapOvr>
    <a:masterClrMapping/>
  </p:clrMapOvr>
  <p:transition spd="slow">
    <p:cove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A8D133-CA93-4AFD-8CDA-C10149A58506}" type="datetimeFigureOut">
              <a:rPr lang="ru-RU" smtClean="0"/>
              <a:t>15.02.2020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1545467330"/>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DA956E-9BFF-41D7-9B15-D7724562E420}" type="datetimeFigureOut">
              <a:rPr lang="ru-RU" smtClean="0"/>
              <a:t>15.02.2020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1269305103"/>
      </p:ext>
    </p:extLst>
  </p:cSld>
  <p:clrMapOvr>
    <a:masterClrMapping/>
  </p:clrMapOvr>
  <p:transition spd="slow">
    <p:cove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A8D133-CA93-4AFD-8CDA-C10149A58506}" type="datetimeFigureOut">
              <a:rPr lang="ru-RU" smtClean="0"/>
              <a:t>15.02.2020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1568682303"/>
      </p:ext>
    </p:extLst>
  </p:cSld>
  <p:clrMapOvr>
    <a:masterClrMapping/>
  </p:clrMapOvr>
  <p:transition spd="slow">
    <p:cove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A8D133-CA93-4AFD-8CDA-C10149A58506}" type="datetimeFigureOut">
              <a:rPr lang="ru-RU" smtClean="0"/>
              <a:t>15.02.2020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1962649599"/>
      </p:ext>
    </p:extLst>
  </p:cSld>
  <p:clrMapOvr>
    <a:masterClrMapping/>
  </p:clrMapOvr>
  <p:transition spd="slow">
    <p:cove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65125"/>
            <a:ext cx="57626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A8D133-CA93-4AFD-8CDA-C10149A58506}" type="datetimeFigureOut">
              <a:rPr lang="ru-RU" smtClean="0"/>
              <a:t>15.02.2020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92D1C5-D4B3-47E9-A381-F6C5387926C7}" type="slidenum">
              <a:rPr lang="ru-RU" smtClean="0"/>
              <a:t>‹#›</a:t>
            </a:fld>
            <a:endParaRPr lang="ru-RU"/>
          </a:p>
        </p:txBody>
      </p:sp>
    </p:spTree>
    <p:extLst>
      <p:ext uri="{BB962C8B-B14F-4D97-AF65-F5344CB8AC3E}">
        <p14:creationId xmlns:p14="http://schemas.microsoft.com/office/powerpoint/2010/main" val="371336379"/>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DA956E-9BFF-41D7-9B15-D7724562E420}" type="datetimeFigureOut">
              <a:rPr lang="ru-RU" smtClean="0"/>
              <a:t>15.02.2020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129071592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EDA956E-9BFF-41D7-9B15-D7724562E420}" type="datetimeFigureOut">
              <a:rPr lang="ru-RU" smtClean="0"/>
              <a:t>15.02.2020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1112858239"/>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EDA956E-9BFF-41D7-9B15-D7724562E420}" type="datetimeFigureOut">
              <a:rPr lang="ru-RU" smtClean="0"/>
              <a:t>15.02.2020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239234012"/>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EDA956E-9BFF-41D7-9B15-D7724562E420}" type="datetimeFigureOut">
              <a:rPr lang="ru-RU" smtClean="0"/>
              <a:t>15.02.2020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1658522497"/>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A956E-9BFF-41D7-9B15-D7724562E420}" type="datetimeFigureOut">
              <a:rPr lang="ru-RU" smtClean="0"/>
              <a:t>15.02.2020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2658482090"/>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DA956E-9BFF-41D7-9B15-D7724562E420}" type="datetimeFigureOut">
              <a:rPr lang="ru-RU" smtClean="0"/>
              <a:t>15.02.2020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3514639716"/>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DA956E-9BFF-41D7-9B15-D7724562E420}" type="datetimeFigureOut">
              <a:rPr lang="ru-RU" smtClean="0"/>
              <a:t>15.02.2020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A213D13-9A61-4219-ACD1-30311115DA56}" type="slidenum">
              <a:rPr lang="ru-RU" smtClean="0"/>
              <a:t>‹#›</a:t>
            </a:fld>
            <a:endParaRPr lang="ru-RU"/>
          </a:p>
        </p:txBody>
      </p:sp>
    </p:spTree>
    <p:extLst>
      <p:ext uri="{BB962C8B-B14F-4D97-AF65-F5344CB8AC3E}">
        <p14:creationId xmlns:p14="http://schemas.microsoft.com/office/powerpoint/2010/main" val="33657507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DA956E-9BFF-41D7-9B15-D7724562E420}" type="datetimeFigureOut">
              <a:rPr lang="ru-RU" smtClean="0"/>
              <a:t>15.02.2020</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13D13-9A61-4219-ACD1-30311115DA56}" type="slidenum">
              <a:rPr lang="ru-RU" smtClean="0"/>
              <a:t>‹#›</a:t>
            </a:fld>
            <a:endParaRPr lang="ru-RU"/>
          </a:p>
        </p:txBody>
      </p:sp>
    </p:spTree>
    <p:extLst>
      <p:ext uri="{BB962C8B-B14F-4D97-AF65-F5344CB8AC3E}">
        <p14:creationId xmlns:p14="http://schemas.microsoft.com/office/powerpoint/2010/main" val="1765160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ove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A8D133-CA93-4AFD-8CDA-C10149A58506}" type="datetimeFigureOut">
              <a:rPr lang="ru-RU" smtClean="0"/>
              <a:t>15.02.2020</a:t>
            </a:fld>
            <a:endParaRPr lang="ru-RU"/>
          </a:p>
        </p:txBody>
      </p:sp>
      <p:sp>
        <p:nvSpPr>
          <p:cNvPr id="5" name="Нижний колонтитул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2D1C5-D4B3-47E9-A381-F6C5387926C7}" type="slidenum">
              <a:rPr lang="ru-RU" smtClean="0"/>
              <a:t>‹#›</a:t>
            </a:fld>
            <a:endParaRPr lang="ru-RU"/>
          </a:p>
        </p:txBody>
      </p:sp>
    </p:spTree>
    <p:extLst>
      <p:ext uri="{BB962C8B-B14F-4D97-AF65-F5344CB8AC3E}">
        <p14:creationId xmlns:p14="http://schemas.microsoft.com/office/powerpoint/2010/main" val="20285050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cove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Par24"/><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consultantplus://offline/ref=0F6FCD130DDF2504C45A3865E1EE374ED6163357C2F0FA926C42D275C7DA406AABC49410740D645A60DBE7BC54KFS4P"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mailto:gorbachev@nncsm.r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1782" y="332511"/>
            <a:ext cx="8091053" cy="5860472"/>
          </a:xfrm>
        </p:spPr>
        <p:txBody>
          <a:bodyPr anchor="t" anchorCtr="0">
            <a:normAutofit/>
          </a:bodyPr>
          <a:lstStyle/>
          <a:p>
            <a:r>
              <a:rPr lang="ru-RU" dirty="0" smtClean="0">
                <a:latin typeface="Times New Roman" panose="02020603050405020304" pitchFamily="18" charset="0"/>
                <a:cs typeface="Times New Roman" panose="02020603050405020304" pitchFamily="18" charset="0"/>
              </a:rPr>
              <a:t>Изменения </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в </a:t>
            </a:r>
            <a:r>
              <a:rPr lang="ru-RU" dirty="0" smtClean="0">
                <a:latin typeface="Times New Roman" panose="02020603050405020304" pitchFamily="18" charset="0"/>
                <a:cs typeface="Times New Roman" panose="02020603050405020304" pitchFamily="18" charset="0"/>
              </a:rPr>
              <a:t>Федеральный закон </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Об обеспечении единства измерений</a:t>
            </a:r>
            <a:r>
              <a:rPr lang="ru-RU" dirty="0" smtClean="0">
                <a:latin typeface="Times New Roman" panose="02020603050405020304" pitchFamily="18" charset="0"/>
                <a:cs typeface="Times New Roman" panose="02020603050405020304" pitchFamily="18" charset="0"/>
              </a:rPr>
              <a:t>»</a:t>
            </a:r>
            <a:endParaRPr lang="ru-RU" sz="6600" dirty="0">
              <a:latin typeface="Times New Roman" panose="02020603050405020304" pitchFamily="18" charset="0"/>
              <a:cs typeface="Times New Roman" panose="02020603050405020304" pitchFamily="18" charset="0"/>
            </a:endParaRPr>
          </a:p>
        </p:txBody>
      </p:sp>
      <p:grpSp>
        <p:nvGrpSpPr>
          <p:cNvPr id="3" name="Группа 2"/>
          <p:cNvGrpSpPr/>
          <p:nvPr/>
        </p:nvGrpSpPr>
        <p:grpSpPr>
          <a:xfrm>
            <a:off x="526473" y="6557703"/>
            <a:ext cx="8167947" cy="135639"/>
            <a:chOff x="526473" y="5864975"/>
            <a:chExt cx="8167947" cy="135639"/>
          </a:xfrm>
        </p:grpSpPr>
        <p:pic>
          <p:nvPicPr>
            <p:cNvPr id="14" name="Рисунок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6466" y="5864975"/>
              <a:ext cx="725660" cy="135639"/>
            </a:xfrm>
            <a:prstGeom prst="rect">
              <a:avLst/>
            </a:prstGeom>
          </p:spPr>
        </p:pic>
        <p:grpSp>
          <p:nvGrpSpPr>
            <p:cNvPr id="15" name="Группа 14"/>
            <p:cNvGrpSpPr/>
            <p:nvPr/>
          </p:nvGrpSpPr>
          <p:grpSpPr>
            <a:xfrm>
              <a:off x="3347461" y="5866120"/>
              <a:ext cx="582612" cy="133351"/>
              <a:chOff x="3659188" y="5856288"/>
              <a:chExt cx="582612" cy="133351"/>
            </a:xfrm>
          </p:grpSpPr>
          <p:sp>
            <p:nvSpPr>
              <p:cNvPr id="16" name="Rectangle 5"/>
              <p:cNvSpPr>
                <a:spLocks noChangeArrowheads="1"/>
              </p:cNvSpPr>
              <p:nvPr userDrawn="1"/>
            </p:nvSpPr>
            <p:spPr bwMode="auto">
              <a:xfrm>
                <a:off x="3659188" y="5899151"/>
                <a:ext cx="46038"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7" name="Rectangle 6"/>
              <p:cNvSpPr>
                <a:spLocks noChangeArrowheads="1"/>
              </p:cNvSpPr>
              <p:nvPr userDrawn="1"/>
            </p:nvSpPr>
            <p:spPr bwMode="auto">
              <a:xfrm>
                <a:off x="3794125"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8" name="Rectangle 7"/>
              <p:cNvSpPr>
                <a:spLocks noChangeArrowheads="1"/>
              </p:cNvSpPr>
              <p:nvPr userDrawn="1"/>
            </p:nvSpPr>
            <p:spPr bwMode="auto">
              <a:xfrm>
                <a:off x="3929063"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9" name="Rectangle 8"/>
              <p:cNvSpPr>
                <a:spLocks noChangeArrowheads="1"/>
              </p:cNvSpPr>
              <p:nvPr userDrawn="1"/>
            </p:nvSpPr>
            <p:spPr bwMode="auto">
              <a:xfrm>
                <a:off x="4064000" y="5899151"/>
                <a:ext cx="42863"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Rectangle 9"/>
              <p:cNvSpPr>
                <a:spLocks noChangeArrowheads="1"/>
              </p:cNvSpPr>
              <p:nvPr userDrawn="1"/>
            </p:nvSpPr>
            <p:spPr bwMode="auto">
              <a:xfrm>
                <a:off x="4197350" y="5856288"/>
                <a:ext cx="44450"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21" name="Группа 20"/>
            <p:cNvGrpSpPr/>
            <p:nvPr/>
          </p:nvGrpSpPr>
          <p:grpSpPr>
            <a:xfrm>
              <a:off x="526473" y="5866120"/>
              <a:ext cx="1254125" cy="133351"/>
              <a:chOff x="838200" y="5856288"/>
              <a:chExt cx="1254125" cy="133351"/>
            </a:xfrm>
          </p:grpSpPr>
          <p:sp>
            <p:nvSpPr>
              <p:cNvPr id="22" name="Rectangle 10"/>
              <p:cNvSpPr>
                <a:spLocks noChangeArrowheads="1"/>
              </p:cNvSpPr>
              <p:nvPr userDrawn="1"/>
            </p:nvSpPr>
            <p:spPr bwMode="auto">
              <a:xfrm>
                <a:off x="1511300" y="5856288"/>
                <a:ext cx="44450"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Rectangle 11"/>
              <p:cNvSpPr>
                <a:spLocks noChangeArrowheads="1"/>
              </p:cNvSpPr>
              <p:nvPr userDrawn="1"/>
            </p:nvSpPr>
            <p:spPr bwMode="auto">
              <a:xfrm>
                <a:off x="1644650" y="5899151"/>
                <a:ext cx="46038"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4" name="Rectangle 12"/>
              <p:cNvSpPr>
                <a:spLocks noChangeArrowheads="1"/>
              </p:cNvSpPr>
              <p:nvPr userDrawn="1"/>
            </p:nvSpPr>
            <p:spPr bwMode="auto">
              <a:xfrm>
                <a:off x="1779588"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Rectangle 13"/>
              <p:cNvSpPr>
                <a:spLocks noChangeArrowheads="1"/>
              </p:cNvSpPr>
              <p:nvPr userDrawn="1"/>
            </p:nvSpPr>
            <p:spPr bwMode="auto">
              <a:xfrm>
                <a:off x="1912938" y="5899151"/>
                <a:ext cx="46038"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6" name="Rectangle 14"/>
              <p:cNvSpPr>
                <a:spLocks noChangeArrowheads="1"/>
              </p:cNvSpPr>
              <p:nvPr userDrawn="1"/>
            </p:nvSpPr>
            <p:spPr bwMode="auto">
              <a:xfrm>
                <a:off x="2047875"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7" name="Rectangle 16"/>
              <p:cNvSpPr>
                <a:spLocks noChangeArrowheads="1"/>
              </p:cNvSpPr>
              <p:nvPr userDrawn="1"/>
            </p:nvSpPr>
            <p:spPr bwMode="auto">
              <a:xfrm>
                <a:off x="838200" y="5856288"/>
                <a:ext cx="44450"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8" name="Rectangle 17"/>
              <p:cNvSpPr>
                <a:spLocks noChangeArrowheads="1"/>
              </p:cNvSpPr>
              <p:nvPr userDrawn="1"/>
            </p:nvSpPr>
            <p:spPr bwMode="auto">
              <a:xfrm>
                <a:off x="973138"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9" name="Rectangle 18"/>
              <p:cNvSpPr>
                <a:spLocks noChangeArrowheads="1"/>
              </p:cNvSpPr>
              <p:nvPr userDrawn="1"/>
            </p:nvSpPr>
            <p:spPr bwMode="auto">
              <a:xfrm>
                <a:off x="1108075"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Rectangle 19"/>
              <p:cNvSpPr>
                <a:spLocks noChangeArrowheads="1"/>
              </p:cNvSpPr>
              <p:nvPr userDrawn="1"/>
            </p:nvSpPr>
            <p:spPr bwMode="auto">
              <a:xfrm>
                <a:off x="1243013" y="5899151"/>
                <a:ext cx="42863"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Rectangle 20"/>
              <p:cNvSpPr>
                <a:spLocks noChangeArrowheads="1"/>
              </p:cNvSpPr>
              <p:nvPr userDrawn="1"/>
            </p:nvSpPr>
            <p:spPr bwMode="auto">
              <a:xfrm>
                <a:off x="1376363"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32" name="Группа 31"/>
            <p:cNvGrpSpPr/>
            <p:nvPr/>
          </p:nvGrpSpPr>
          <p:grpSpPr>
            <a:xfrm>
              <a:off x="1869498" y="5866120"/>
              <a:ext cx="582613" cy="133351"/>
              <a:chOff x="2181225" y="5856288"/>
              <a:chExt cx="582613" cy="133351"/>
            </a:xfrm>
          </p:grpSpPr>
          <p:sp>
            <p:nvSpPr>
              <p:cNvPr id="33" name="Rectangle 15"/>
              <p:cNvSpPr>
                <a:spLocks noChangeArrowheads="1"/>
              </p:cNvSpPr>
              <p:nvPr userDrawn="1"/>
            </p:nvSpPr>
            <p:spPr bwMode="auto">
              <a:xfrm>
                <a:off x="2181225" y="5856288"/>
                <a:ext cx="46038"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4" name="Rectangle 21"/>
              <p:cNvSpPr>
                <a:spLocks noChangeArrowheads="1"/>
              </p:cNvSpPr>
              <p:nvPr userDrawn="1"/>
            </p:nvSpPr>
            <p:spPr bwMode="auto">
              <a:xfrm>
                <a:off x="2316163"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5" name="Rectangle 22"/>
              <p:cNvSpPr>
                <a:spLocks noChangeArrowheads="1"/>
              </p:cNvSpPr>
              <p:nvPr userDrawn="1"/>
            </p:nvSpPr>
            <p:spPr bwMode="auto">
              <a:xfrm>
                <a:off x="2451100"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6" name="Rectangle 23"/>
              <p:cNvSpPr>
                <a:spLocks noChangeArrowheads="1"/>
              </p:cNvSpPr>
              <p:nvPr userDrawn="1"/>
            </p:nvSpPr>
            <p:spPr bwMode="auto">
              <a:xfrm>
                <a:off x="2586038"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7" name="Rectangle 24"/>
              <p:cNvSpPr>
                <a:spLocks noChangeArrowheads="1"/>
              </p:cNvSpPr>
              <p:nvPr userDrawn="1"/>
            </p:nvSpPr>
            <p:spPr bwMode="auto">
              <a:xfrm>
                <a:off x="2719388"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38" name="Рисунок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1569" y="5864975"/>
              <a:ext cx="725660" cy="135639"/>
            </a:xfrm>
            <a:prstGeom prst="rect">
              <a:avLst/>
            </a:prstGeom>
          </p:spPr>
        </p:pic>
        <p:pic>
          <p:nvPicPr>
            <p:cNvPr id="39" name="Рисунок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2606" y="5864975"/>
              <a:ext cx="725660" cy="135639"/>
            </a:xfrm>
            <a:prstGeom prst="rect">
              <a:avLst/>
            </a:prstGeom>
          </p:spPr>
        </p:pic>
        <p:pic>
          <p:nvPicPr>
            <p:cNvPr id="40" name="Рисунок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47613" y="5864975"/>
              <a:ext cx="725660" cy="135639"/>
            </a:xfrm>
            <a:prstGeom prst="rect">
              <a:avLst/>
            </a:prstGeom>
          </p:spPr>
        </p:pic>
        <p:pic>
          <p:nvPicPr>
            <p:cNvPr id="41" name="Рисунок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28650" y="5864975"/>
              <a:ext cx="725660" cy="135639"/>
            </a:xfrm>
            <a:prstGeom prst="rect">
              <a:avLst/>
            </a:prstGeom>
          </p:spPr>
        </p:pic>
        <p:pic>
          <p:nvPicPr>
            <p:cNvPr id="42" name="Рисунок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13657" y="5864975"/>
              <a:ext cx="725660" cy="135639"/>
            </a:xfrm>
            <a:prstGeom prst="rect">
              <a:avLst/>
            </a:prstGeom>
          </p:spPr>
        </p:pic>
        <p:grpSp>
          <p:nvGrpSpPr>
            <p:cNvPr id="43" name="Группа 42"/>
            <p:cNvGrpSpPr/>
            <p:nvPr/>
          </p:nvGrpSpPr>
          <p:grpSpPr>
            <a:xfrm>
              <a:off x="7434652" y="5866120"/>
              <a:ext cx="582612" cy="133351"/>
              <a:chOff x="3659188" y="5856288"/>
              <a:chExt cx="582612" cy="133351"/>
            </a:xfrm>
          </p:grpSpPr>
          <p:sp>
            <p:nvSpPr>
              <p:cNvPr id="44" name="Rectangle 5"/>
              <p:cNvSpPr>
                <a:spLocks noChangeArrowheads="1"/>
              </p:cNvSpPr>
              <p:nvPr userDrawn="1"/>
            </p:nvSpPr>
            <p:spPr bwMode="auto">
              <a:xfrm>
                <a:off x="3659188" y="5899151"/>
                <a:ext cx="46038"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5" name="Rectangle 6"/>
              <p:cNvSpPr>
                <a:spLocks noChangeArrowheads="1"/>
              </p:cNvSpPr>
              <p:nvPr userDrawn="1"/>
            </p:nvSpPr>
            <p:spPr bwMode="auto">
              <a:xfrm>
                <a:off x="3794125"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6" name="Rectangle 7"/>
              <p:cNvSpPr>
                <a:spLocks noChangeArrowheads="1"/>
              </p:cNvSpPr>
              <p:nvPr userDrawn="1"/>
            </p:nvSpPr>
            <p:spPr bwMode="auto">
              <a:xfrm>
                <a:off x="3929063"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7" name="Rectangle 8"/>
              <p:cNvSpPr>
                <a:spLocks noChangeArrowheads="1"/>
              </p:cNvSpPr>
              <p:nvPr userDrawn="1"/>
            </p:nvSpPr>
            <p:spPr bwMode="auto">
              <a:xfrm>
                <a:off x="4064000" y="5899151"/>
                <a:ext cx="42863"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8" name="Rectangle 9"/>
              <p:cNvSpPr>
                <a:spLocks noChangeArrowheads="1"/>
              </p:cNvSpPr>
              <p:nvPr userDrawn="1"/>
            </p:nvSpPr>
            <p:spPr bwMode="auto">
              <a:xfrm>
                <a:off x="4197350" y="5856288"/>
                <a:ext cx="44450"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49" name="Рисунок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760" y="5864975"/>
              <a:ext cx="725660" cy="135639"/>
            </a:xfrm>
            <a:prstGeom prst="rect">
              <a:avLst/>
            </a:prstGeom>
          </p:spPr>
        </p:pic>
      </p:grpSp>
    </p:spTree>
    <p:extLst>
      <p:ext uri="{BB962C8B-B14F-4D97-AF65-F5344CB8AC3E}">
        <p14:creationId xmlns:p14="http://schemas.microsoft.com/office/powerpoint/2010/main" val="4042580187"/>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63886" y="789421"/>
            <a:ext cx="8659090" cy="5930034"/>
          </a:xfrm>
        </p:spPr>
        <p:txBody>
          <a:bodyPr rtlCol="0">
            <a:noAutofit/>
          </a:bodyPr>
          <a:lstStyle/>
          <a:p>
            <a:pPr algn="l" fontAlgn="auto">
              <a:spcBef>
                <a:spcPts val="0"/>
              </a:spcBef>
              <a:spcAft>
                <a:spcPts val="0"/>
              </a:spcAft>
              <a:defRPr/>
            </a:pPr>
            <a:r>
              <a:rPr lang="ru-RU" dirty="0">
                <a:latin typeface="Times New Roman" panose="02020603050405020304" pitchFamily="18" charset="0"/>
                <a:cs typeface="Times New Roman" panose="02020603050405020304" pitchFamily="18" charset="0"/>
              </a:rPr>
              <a:t>в части 7 первое предложение изложить в следующей редакции: "Порядок проведения испытаний стандартных образцов или средств измерений в целях утверждения типа, порядок утверждения типа стандартных образцов или типа средств измерений, </a:t>
            </a:r>
            <a:r>
              <a:rPr lang="ru-RU" dirty="0">
                <a:solidFill>
                  <a:srgbClr val="FF0000"/>
                </a:solidFill>
                <a:latin typeface="Times New Roman" panose="02020603050405020304" pitchFamily="18" charset="0"/>
                <a:cs typeface="Times New Roman" panose="02020603050405020304" pitchFamily="18" charset="0"/>
              </a:rPr>
              <a:t>внесения изменений </a:t>
            </a:r>
            <a:r>
              <a:rPr lang="ru-RU" dirty="0">
                <a:latin typeface="Times New Roman" panose="02020603050405020304" pitchFamily="18" charset="0"/>
                <a:cs typeface="Times New Roman" panose="02020603050405020304" pitchFamily="18" charset="0"/>
              </a:rPr>
              <a:t>в сведения о них, </a:t>
            </a:r>
            <a:r>
              <a:rPr lang="ru-RU" dirty="0">
                <a:solidFill>
                  <a:srgbClr val="FF0000"/>
                </a:solidFill>
                <a:latin typeface="Times New Roman" panose="02020603050405020304" pitchFamily="18" charset="0"/>
                <a:cs typeface="Times New Roman" panose="02020603050405020304" pitchFamily="18" charset="0"/>
              </a:rPr>
              <a:t>установления и изменения</a:t>
            </a:r>
            <a:r>
              <a:rPr lang="ru-RU" dirty="0">
                <a:latin typeface="Times New Roman" panose="02020603050405020304" pitchFamily="18" charset="0"/>
                <a:cs typeface="Times New Roman" panose="02020603050405020304" pitchFamily="18" charset="0"/>
              </a:rPr>
              <a:t> интервала между поверками средств измерений, </a:t>
            </a:r>
            <a:r>
              <a:rPr lang="ru-RU" dirty="0">
                <a:solidFill>
                  <a:srgbClr val="FF0000"/>
                </a:solidFill>
                <a:latin typeface="Times New Roman" panose="02020603050405020304" pitchFamily="18" charset="0"/>
                <a:cs typeface="Times New Roman" panose="02020603050405020304" pitchFamily="18" charset="0"/>
              </a:rPr>
              <a:t>установления, отмены методик поверки </a:t>
            </a:r>
            <a:r>
              <a:rPr lang="ru-RU" dirty="0">
                <a:latin typeface="Times New Roman" panose="02020603050405020304" pitchFamily="18" charset="0"/>
                <a:cs typeface="Times New Roman" panose="02020603050405020304" pitchFamily="18" charset="0"/>
              </a:rPr>
              <a:t>и </a:t>
            </a:r>
            <a:r>
              <a:rPr lang="ru-RU" dirty="0">
                <a:solidFill>
                  <a:srgbClr val="FF0000"/>
                </a:solidFill>
                <a:latin typeface="Times New Roman" panose="02020603050405020304" pitchFamily="18" charset="0"/>
                <a:cs typeface="Times New Roman" panose="02020603050405020304" pitchFamily="18" charset="0"/>
              </a:rPr>
              <a:t>внесения изменений </a:t>
            </a:r>
            <a:r>
              <a:rPr lang="ru-RU" dirty="0">
                <a:latin typeface="Times New Roman" panose="02020603050405020304" pitchFamily="18" charset="0"/>
                <a:cs typeface="Times New Roman" panose="02020603050405020304" pitchFamily="18" charset="0"/>
              </a:rPr>
              <a:t>в них, порядок выдачи сертификатов об утверждении типа стандартных образцов или типа средств измерений, форма сертификатов об утверждении типа стандартных образцов или типа средств измерений, требования к методикам поверки средств измерений, требования к знакам утверждения типа стандартных образцов или типа средств измерений и порядок их нанесения устанавливаются федеральным органом исполнительной власти, осуществляющим функции по выработке государственной политики и нормативно-правовому регулированию в области обеспечения единства измерений.", третье предложение </a:t>
            </a:r>
            <a:r>
              <a:rPr lang="ru-RU" dirty="0" smtClean="0">
                <a:latin typeface="Times New Roman" panose="02020603050405020304" pitchFamily="18" charset="0"/>
                <a:cs typeface="Times New Roman" panose="02020603050405020304" pitchFamily="18" charset="0"/>
              </a:rPr>
              <a:t>исключить.</a:t>
            </a:r>
            <a:endParaRPr lang="ru-RU"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2650584"/>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789421"/>
            <a:ext cx="8132763" cy="5888470"/>
          </a:xfrm>
        </p:spPr>
        <p:txBody>
          <a:bodyPr rtlCol="0">
            <a:normAutofit lnSpcReduction="10000"/>
          </a:bodyPr>
          <a:lstStyle/>
          <a:p>
            <a:pPr algn="l" fontAlgn="auto">
              <a:lnSpc>
                <a:spcPct val="100000"/>
              </a:lnSpc>
              <a:spcBef>
                <a:spcPts val="0"/>
              </a:spcBef>
              <a:spcAft>
                <a:spcPts val="0"/>
              </a:spcAft>
              <a:defRPr/>
            </a:pPr>
            <a:r>
              <a:rPr lang="ru-RU" i="1" dirty="0" smtClean="0">
                <a:latin typeface="Times New Roman" panose="02020603050405020304" pitchFamily="18" charset="0"/>
                <a:cs typeface="Times New Roman" panose="02020603050405020304" pitchFamily="18" charset="0"/>
              </a:rPr>
              <a:t>102-ФЗ Статья </a:t>
            </a:r>
            <a:r>
              <a:rPr lang="ru-RU" i="1" dirty="0">
                <a:latin typeface="Times New Roman" panose="02020603050405020304" pitchFamily="18" charset="0"/>
                <a:cs typeface="Times New Roman" panose="02020603050405020304" pitchFamily="18" charset="0"/>
              </a:rPr>
              <a:t>13. Поверка средств </a:t>
            </a:r>
            <a:r>
              <a:rPr lang="ru-RU" i="1" dirty="0" smtClean="0">
                <a:latin typeface="Times New Roman" panose="02020603050405020304" pitchFamily="18" charset="0"/>
                <a:cs typeface="Times New Roman" panose="02020603050405020304" pitchFamily="18" charset="0"/>
              </a:rPr>
              <a:t>измерений</a:t>
            </a:r>
          </a:p>
          <a:p>
            <a:pPr algn="l" fontAlgn="auto">
              <a:lnSpc>
                <a:spcPct val="100000"/>
              </a:lnSpc>
              <a:spcBef>
                <a:spcPts val="0"/>
              </a:spcBef>
              <a:spcAft>
                <a:spcPts val="0"/>
              </a:spcAft>
              <a:defRPr/>
            </a:pPr>
            <a:endParaRPr lang="ru-RU" i="1" dirty="0" smtClean="0">
              <a:latin typeface="Times New Roman" panose="02020603050405020304" pitchFamily="18" charset="0"/>
              <a:cs typeface="Times New Roman" panose="02020603050405020304" pitchFamily="18" charset="0"/>
            </a:endParaRPr>
          </a:p>
          <a:p>
            <a:pPr algn="l" fontAlgn="auto">
              <a:lnSpc>
                <a:spcPct val="110000"/>
              </a:lnSpc>
              <a:spcBef>
                <a:spcPts val="0"/>
              </a:spcBef>
              <a:spcAft>
                <a:spcPts val="0"/>
              </a:spcAft>
              <a:defRPr/>
            </a:pPr>
            <a:r>
              <a:rPr lang="ru-RU" kern="0" dirty="0">
                <a:latin typeface="Times New Roman" panose="02020603050405020304" pitchFamily="18" charset="0"/>
                <a:cs typeface="Times New Roman" panose="02020603050405020304" pitchFamily="18" charset="0"/>
              </a:rPr>
              <a:t>в статье 13:</a:t>
            </a:r>
          </a:p>
          <a:p>
            <a:pPr algn="l" fontAlgn="auto">
              <a:lnSpc>
                <a:spcPct val="110000"/>
              </a:lnSpc>
              <a:spcBef>
                <a:spcPts val="0"/>
              </a:spcBef>
              <a:spcAft>
                <a:spcPts val="0"/>
              </a:spcAft>
              <a:defRPr/>
            </a:pPr>
            <a:r>
              <a:rPr lang="ru-RU" kern="0" dirty="0">
                <a:latin typeface="Times New Roman" panose="02020603050405020304" pitchFamily="18" charset="0"/>
                <a:cs typeface="Times New Roman" panose="02020603050405020304" pitchFamily="18" charset="0"/>
              </a:rPr>
              <a:t>а) часть 4 изложить в следующей редакции:</a:t>
            </a:r>
          </a:p>
          <a:p>
            <a:pPr algn="l" fontAlgn="auto">
              <a:lnSpc>
                <a:spcPct val="110000"/>
              </a:lnSpc>
              <a:spcBef>
                <a:spcPts val="0"/>
              </a:spcBef>
              <a:spcAft>
                <a:spcPts val="0"/>
              </a:spcAft>
              <a:defRPr/>
            </a:pPr>
            <a:r>
              <a:rPr lang="ru-RU" kern="0" dirty="0">
                <a:latin typeface="Times New Roman" panose="02020603050405020304" pitchFamily="18" charset="0"/>
                <a:cs typeface="Times New Roman" panose="02020603050405020304" pitchFamily="18" charset="0"/>
              </a:rPr>
              <a:t>"4. Результаты поверки средств измерений подтверждаются сведениями о результатах поверки средств измерений, включенными в Федеральный информационный фонд по обеспечению единства измерений. </a:t>
            </a:r>
            <a:r>
              <a:rPr lang="ru-RU" kern="0" dirty="0">
                <a:solidFill>
                  <a:srgbClr val="FF0000"/>
                </a:solidFill>
                <a:latin typeface="Times New Roman" panose="02020603050405020304" pitchFamily="18" charset="0"/>
                <a:cs typeface="Times New Roman" panose="02020603050405020304" pitchFamily="18" charset="0"/>
              </a:rPr>
              <a:t>По заявлению </a:t>
            </a:r>
            <a:r>
              <a:rPr lang="ru-RU" kern="0" dirty="0">
                <a:latin typeface="Times New Roman" panose="02020603050405020304" pitchFamily="18" charset="0"/>
                <a:cs typeface="Times New Roman" panose="02020603050405020304" pitchFamily="18" charset="0"/>
              </a:rPr>
              <a:t>владельца средства измерений или лица, представившего его на поверку, на средство измерений наносится знак поверки, и (или) выдается свидетельство о поверке средства измерений, и (или) в паспорт (формуляр) средства измерений вносится запись о проведенной поверке, заверяемая подписью </a:t>
            </a:r>
            <a:r>
              <a:rPr lang="ru-RU" kern="0" dirty="0" err="1">
                <a:latin typeface="Times New Roman" panose="02020603050405020304" pitchFamily="18" charset="0"/>
                <a:cs typeface="Times New Roman" panose="02020603050405020304" pitchFamily="18" charset="0"/>
              </a:rPr>
              <a:t>поверителя</a:t>
            </a:r>
            <a:r>
              <a:rPr lang="ru-RU" kern="0" dirty="0">
                <a:latin typeface="Times New Roman" panose="02020603050405020304" pitchFamily="18" charset="0"/>
                <a:cs typeface="Times New Roman" panose="02020603050405020304" pitchFamily="18" charset="0"/>
              </a:rPr>
              <a:t> и знаком поверки, с указанием даты поверки, или выдается извещение о непригодности к применению средства измерений."</a:t>
            </a:r>
          </a:p>
        </p:txBody>
      </p:sp>
    </p:spTree>
    <p:extLst>
      <p:ext uri="{BB962C8B-B14F-4D97-AF65-F5344CB8AC3E}">
        <p14:creationId xmlns:p14="http://schemas.microsoft.com/office/powerpoint/2010/main" val="4246065677"/>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326005" cy="5430837"/>
          </a:xfrm>
        </p:spPr>
        <p:txBody>
          <a:bodyPr rtlCol="0">
            <a:noAutofit/>
          </a:bodyPr>
          <a:lstStyle/>
          <a:p>
            <a:pPr algn="l" fontAlgn="auto">
              <a:spcBef>
                <a:spcPts val="0"/>
              </a:spcBef>
              <a:spcAft>
                <a:spcPts val="0"/>
              </a:spcAft>
              <a:defRPr/>
            </a:pPr>
            <a:r>
              <a:rPr lang="ru-RU" dirty="0">
                <a:latin typeface="Times New Roman" panose="02020603050405020304" pitchFamily="18" charset="0"/>
                <a:cs typeface="Times New Roman" panose="02020603050405020304" pitchFamily="18" charset="0"/>
              </a:rPr>
              <a:t>часть 6 изложить в следующей редакции:</a:t>
            </a:r>
          </a:p>
          <a:p>
            <a:pPr algn="l" fontAlgn="auto">
              <a:spcBef>
                <a:spcPts val="0"/>
              </a:spcBef>
              <a:spcAft>
                <a:spcPts val="0"/>
              </a:spcAft>
              <a:defRPr/>
            </a:pPr>
            <a:r>
              <a:rPr lang="ru-RU" dirty="0">
                <a:latin typeface="Times New Roman" panose="02020603050405020304" pitchFamily="18" charset="0"/>
                <a:cs typeface="Times New Roman" panose="02020603050405020304" pitchFamily="18" charset="0"/>
              </a:rPr>
              <a:t>"6. Сведения о результатах поверки средств измерений передаются в Федеральный информационный фонд по обеспечению единства измерений проводящими поверку средств измерений юридическими лицами и индивидуальными предпринимателями </a:t>
            </a:r>
            <a:r>
              <a:rPr lang="ru-RU" dirty="0">
                <a:solidFill>
                  <a:srgbClr val="FF0000"/>
                </a:solidFill>
                <a:latin typeface="Times New Roman" panose="02020603050405020304" pitchFamily="18" charset="0"/>
                <a:cs typeface="Times New Roman" panose="02020603050405020304" pitchFamily="18" charset="0"/>
              </a:rPr>
              <a:t>в срок</a:t>
            </a:r>
            <a:r>
              <a:rPr lang="ru-RU" dirty="0">
                <a:latin typeface="Times New Roman" panose="02020603050405020304" pitchFamily="18" charset="0"/>
                <a:cs typeface="Times New Roman" panose="02020603050405020304" pitchFamily="18" charset="0"/>
              </a:rPr>
              <a:t>, установленный в порядке, предусмотренном частью 5 настоящей статьи. Состав сведений о результатах поверки средств измерений и порядок включения указанных сведений в Федеральный информационный фонд по обеспечению единства измерений определяются в порядке, утверждаемом федеральным органом исполнительной власти, осуществляющим функции по выработке государственной политики и нормативно-правовому регулированию в области обеспечения единства измерений, в соответствии с частью 3 статьи 20 настоящего Федерального закона."</a:t>
            </a:r>
            <a:endParaRPr lang="ru-RU"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777089"/>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132763" cy="5500687"/>
          </a:xfrm>
        </p:spPr>
        <p:txBody>
          <a:bodyPr rtlCol="0">
            <a:noAutofit/>
          </a:bodyPr>
          <a:lstStyle/>
          <a:p>
            <a:pPr algn="l" fontAlgn="auto">
              <a:lnSpc>
                <a:spcPct val="100000"/>
              </a:lnSpc>
              <a:spcBef>
                <a:spcPts val="0"/>
              </a:spcBef>
              <a:spcAft>
                <a:spcPts val="0"/>
              </a:spcAft>
              <a:defRPr/>
            </a:pPr>
            <a:r>
              <a:rPr lang="ru-RU" sz="2800" i="1" dirty="0" smtClean="0">
                <a:latin typeface="Times New Roman" panose="02020603050405020304" pitchFamily="18" charset="0"/>
                <a:cs typeface="Times New Roman" panose="02020603050405020304" pitchFamily="18" charset="0"/>
              </a:rPr>
              <a:t>102-ФЗ Статья </a:t>
            </a:r>
            <a:r>
              <a:rPr lang="ru-RU" sz="2800" i="1" dirty="0">
                <a:latin typeface="Times New Roman" panose="02020603050405020304" pitchFamily="18" charset="0"/>
                <a:cs typeface="Times New Roman" panose="02020603050405020304" pitchFamily="18" charset="0"/>
              </a:rPr>
              <a:t>20. Федеральный информационный фонд по обеспечению единства </a:t>
            </a:r>
            <a:r>
              <a:rPr lang="ru-RU" sz="2800" i="1" dirty="0" smtClean="0">
                <a:latin typeface="Times New Roman" panose="02020603050405020304" pitchFamily="18" charset="0"/>
                <a:cs typeface="Times New Roman" panose="02020603050405020304" pitchFamily="18" charset="0"/>
              </a:rPr>
              <a:t>измерений</a:t>
            </a:r>
          </a:p>
          <a:p>
            <a:pPr algn="l" fontAlgn="auto">
              <a:lnSpc>
                <a:spcPct val="100000"/>
              </a:lnSpc>
              <a:spcBef>
                <a:spcPts val="0"/>
              </a:spcBef>
              <a:spcAft>
                <a:spcPts val="0"/>
              </a:spcAft>
              <a:defRPr/>
            </a:pPr>
            <a:endParaRPr lang="ru-RU" sz="2800" dirty="0" smtClean="0">
              <a:latin typeface="Times New Roman" panose="02020603050405020304" pitchFamily="18" charset="0"/>
              <a:cs typeface="Times New Roman" panose="02020603050405020304" pitchFamily="18" charset="0"/>
            </a:endParaRPr>
          </a:p>
          <a:p>
            <a:pPr algn="l" fontAlgn="auto">
              <a:lnSpc>
                <a:spcPct val="100000"/>
              </a:lnSpc>
              <a:spcBef>
                <a:spcPts val="0"/>
              </a:spcBef>
              <a:spcAft>
                <a:spcPts val="0"/>
              </a:spcAft>
              <a:defRPr/>
            </a:pPr>
            <a:r>
              <a:rPr lang="ru-RU" sz="2800" kern="0" dirty="0">
                <a:latin typeface="Times New Roman" panose="02020603050405020304" pitchFamily="18" charset="0"/>
                <a:cs typeface="Times New Roman" panose="02020603050405020304" pitchFamily="18" charset="0"/>
              </a:rPr>
              <a:t>в статье 20:</a:t>
            </a:r>
          </a:p>
          <a:p>
            <a:pPr algn="l" fontAlgn="auto">
              <a:lnSpc>
                <a:spcPct val="100000"/>
              </a:lnSpc>
              <a:spcBef>
                <a:spcPts val="0"/>
              </a:spcBef>
              <a:spcAft>
                <a:spcPts val="0"/>
              </a:spcAft>
              <a:defRPr/>
            </a:pPr>
            <a:r>
              <a:rPr lang="ru-RU" sz="2800" kern="0" dirty="0">
                <a:latin typeface="Times New Roman" panose="02020603050405020304" pitchFamily="18" charset="0"/>
                <a:cs typeface="Times New Roman" panose="02020603050405020304" pitchFamily="18" charset="0"/>
              </a:rPr>
              <a:t>а) часть 1 после слов "сведения о результатах поверки средств измерений" дополнить словами ", сведения о результатах мониторинга состояния системы обеспечения единства измерений, </a:t>
            </a:r>
            <a:r>
              <a:rPr lang="ru-RU" sz="2800" kern="0" dirty="0">
                <a:solidFill>
                  <a:srgbClr val="FF0000"/>
                </a:solidFill>
                <a:latin typeface="Times New Roman" panose="02020603050405020304" pitchFamily="18" charset="0"/>
                <a:cs typeface="Times New Roman" panose="02020603050405020304" pitchFamily="18" charset="0"/>
              </a:rPr>
              <a:t>прогнозирования измерительных потребностей экономики и общества</a:t>
            </a:r>
            <a:r>
              <a:rPr lang="ru-RU" sz="2800" kern="0" dirty="0">
                <a:latin typeface="Times New Roman" panose="02020603050405020304" pitchFamily="18" charset="0"/>
                <a:cs typeface="Times New Roman" panose="02020603050405020304" pitchFamily="18" charset="0"/>
              </a:rPr>
              <a:t>";</a:t>
            </a:r>
          </a:p>
          <a:p>
            <a:pPr algn="l" fontAlgn="auto">
              <a:lnSpc>
                <a:spcPct val="100000"/>
              </a:lnSpc>
              <a:spcBef>
                <a:spcPts val="0"/>
              </a:spcBef>
              <a:spcAft>
                <a:spcPts val="0"/>
              </a:spcAft>
              <a:defRPr/>
            </a:pPr>
            <a:r>
              <a:rPr lang="ru-RU" sz="2800" kern="0" dirty="0">
                <a:latin typeface="Times New Roman" panose="02020603050405020304" pitchFamily="18" charset="0"/>
                <a:cs typeface="Times New Roman" panose="02020603050405020304" pitchFamily="18" charset="0"/>
              </a:rPr>
              <a:t>б) часть 3 после слов "в него и" дополнить словами "внесения изменений в данные сведения</a:t>
            </a:r>
            <a:r>
              <a:rPr lang="ru-RU" sz="2800" kern="0" dirty="0" smtClean="0">
                <a:latin typeface="Times New Roman" panose="02020603050405020304" pitchFamily="18" charset="0"/>
                <a:cs typeface="Times New Roman" panose="02020603050405020304" pitchFamily="18" charset="0"/>
              </a:rPr>
              <a:t>,";</a:t>
            </a:r>
            <a:endParaRPr lang="ru-RU" sz="28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3051181"/>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132763" cy="5500687"/>
          </a:xfrm>
        </p:spPr>
        <p:txBody>
          <a:bodyPr rtlCol="0">
            <a:noAutofit/>
          </a:bodyPr>
          <a:lstStyle/>
          <a:p>
            <a:pPr algn="l" fontAlgn="auto">
              <a:lnSpc>
                <a:spcPct val="100000"/>
              </a:lnSpc>
              <a:spcBef>
                <a:spcPts val="0"/>
              </a:spcBef>
              <a:spcAft>
                <a:spcPts val="0"/>
              </a:spcAft>
              <a:defRPr/>
            </a:pPr>
            <a:r>
              <a:rPr lang="ru-RU" i="1" dirty="0" smtClean="0">
                <a:latin typeface="Times New Roman" panose="02020603050405020304" pitchFamily="18" charset="0"/>
                <a:cs typeface="Times New Roman" panose="02020603050405020304" pitchFamily="18" charset="0"/>
              </a:rPr>
              <a:t>102-ФЗ Статья </a:t>
            </a:r>
            <a:r>
              <a:rPr lang="ru-RU" i="1" dirty="0">
                <a:latin typeface="Times New Roman" panose="02020603050405020304" pitchFamily="18" charset="0"/>
                <a:cs typeface="Times New Roman" panose="02020603050405020304" pitchFamily="18" charset="0"/>
              </a:rPr>
              <a:t>21. Федеральные органы исполнительной власти, государственные научные метрологические институты, государственные региональные центры метрологии, метрологические службы, организации, осуществляющие деятельность по обеспечению единства измерений </a:t>
            </a:r>
            <a:endParaRPr lang="ru-RU" i="1" dirty="0" smtClean="0">
              <a:latin typeface="Times New Roman" panose="02020603050405020304" pitchFamily="18" charset="0"/>
              <a:cs typeface="Times New Roman" panose="02020603050405020304" pitchFamily="18" charset="0"/>
            </a:endParaRPr>
          </a:p>
          <a:p>
            <a:pPr algn="l" fontAlgn="auto">
              <a:lnSpc>
                <a:spcPct val="100000"/>
              </a:lnSpc>
              <a:spcBef>
                <a:spcPts val="0"/>
              </a:spcBef>
              <a:spcAft>
                <a:spcPts val="0"/>
              </a:spcAft>
              <a:defRPr/>
            </a:pPr>
            <a:endParaRPr lang="ru-RU" kern="0" dirty="0">
              <a:latin typeface="Times New Roman" panose="02020603050405020304" pitchFamily="18" charset="0"/>
              <a:cs typeface="Times New Roman" panose="02020603050405020304" pitchFamily="18" charset="0"/>
            </a:endParaRPr>
          </a:p>
          <a:p>
            <a:pPr algn="l" fontAlgn="auto">
              <a:lnSpc>
                <a:spcPct val="100000"/>
              </a:lnSpc>
              <a:spcBef>
                <a:spcPts val="0"/>
              </a:spcBef>
              <a:spcAft>
                <a:spcPts val="0"/>
              </a:spcAft>
              <a:defRPr/>
            </a:pPr>
            <a:r>
              <a:rPr lang="ru-RU" kern="0" dirty="0">
                <a:latin typeface="Times New Roman" panose="02020603050405020304" pitchFamily="18" charset="0"/>
                <a:cs typeface="Times New Roman" panose="02020603050405020304" pitchFamily="18" charset="0"/>
              </a:rPr>
              <a:t>5) часть 2 статьи 21 дополнить пунктами 6 и 7 следующего содержания:</a:t>
            </a:r>
          </a:p>
          <a:p>
            <a:pPr algn="l" fontAlgn="auto">
              <a:lnSpc>
                <a:spcPct val="100000"/>
              </a:lnSpc>
              <a:spcBef>
                <a:spcPts val="0"/>
              </a:spcBef>
              <a:spcAft>
                <a:spcPts val="0"/>
              </a:spcAft>
              <a:defRPr/>
            </a:pPr>
            <a:r>
              <a:rPr lang="ru-RU" kern="0" dirty="0">
                <a:latin typeface="Times New Roman" panose="02020603050405020304" pitchFamily="18" charset="0"/>
                <a:cs typeface="Times New Roman" panose="02020603050405020304" pitchFamily="18" charset="0"/>
              </a:rPr>
              <a:t>"6) межведомственная координация деятельности по разработке и производству измерительной техники в Российской Федерации;</a:t>
            </a:r>
          </a:p>
          <a:p>
            <a:pPr algn="l" fontAlgn="auto">
              <a:lnSpc>
                <a:spcPct val="100000"/>
              </a:lnSpc>
              <a:spcBef>
                <a:spcPts val="0"/>
              </a:spcBef>
              <a:spcAft>
                <a:spcPts val="0"/>
              </a:spcAft>
              <a:defRPr/>
            </a:pPr>
            <a:r>
              <a:rPr lang="ru-RU" kern="0" dirty="0">
                <a:latin typeface="Times New Roman" panose="02020603050405020304" pitchFamily="18" charset="0"/>
                <a:cs typeface="Times New Roman" panose="02020603050405020304" pitchFamily="18" charset="0"/>
              </a:rPr>
              <a:t>7) организация мониторинга состояния системы обеспечения единства измерений, прогнозирования измерительных потребностей экономики и общества</a:t>
            </a:r>
            <a:r>
              <a:rPr lang="ru-RU" kern="0" dirty="0" smtClean="0">
                <a:latin typeface="Times New Roman" panose="02020603050405020304" pitchFamily="18" charset="0"/>
                <a:cs typeface="Times New Roman" panose="02020603050405020304" pitchFamily="18" charset="0"/>
              </a:rPr>
              <a:t>."</a:t>
            </a:r>
            <a:endParaRPr lang="ru-RU"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1790011"/>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132763" cy="5500687"/>
          </a:xfrm>
        </p:spPr>
        <p:txBody>
          <a:bodyPr rtlCol="0">
            <a:normAutofit/>
          </a:bodyPr>
          <a:lstStyle/>
          <a:p>
            <a:pPr algn="l" fontAlgn="auto">
              <a:lnSpc>
                <a:spcPct val="110000"/>
              </a:lnSpc>
              <a:spcBef>
                <a:spcPts val="0"/>
              </a:spcBef>
              <a:spcAft>
                <a:spcPts val="0"/>
              </a:spcAft>
              <a:defRPr/>
            </a:pPr>
            <a:r>
              <a:rPr lang="ru-RU" sz="2800" i="1" dirty="0" smtClean="0">
                <a:latin typeface="Times New Roman" panose="02020603050405020304" pitchFamily="18" charset="0"/>
                <a:cs typeface="Times New Roman" panose="02020603050405020304" pitchFamily="18" charset="0"/>
              </a:rPr>
              <a:t>102-ФЗ Статья </a:t>
            </a:r>
            <a:r>
              <a:rPr lang="ru-RU" sz="2800" i="1" dirty="0">
                <a:latin typeface="Times New Roman" panose="02020603050405020304" pitchFamily="18" charset="0"/>
                <a:cs typeface="Times New Roman" panose="02020603050405020304" pitchFamily="18" charset="0"/>
              </a:rPr>
              <a:t>25. Финансирование в области обеспечения единства измерений за счет средств федерального </a:t>
            </a:r>
            <a:r>
              <a:rPr lang="ru-RU" sz="2800" i="1" dirty="0" smtClean="0">
                <a:latin typeface="Times New Roman" panose="02020603050405020304" pitchFamily="18" charset="0"/>
                <a:cs typeface="Times New Roman" panose="02020603050405020304" pitchFamily="18" charset="0"/>
              </a:rPr>
              <a:t>бюджета</a:t>
            </a:r>
          </a:p>
          <a:p>
            <a:pPr algn="l" fontAlgn="auto">
              <a:lnSpc>
                <a:spcPct val="100000"/>
              </a:lnSpc>
              <a:spcBef>
                <a:spcPts val="0"/>
              </a:spcBef>
              <a:spcAft>
                <a:spcPts val="0"/>
              </a:spcAft>
              <a:defRPr/>
            </a:pPr>
            <a:endParaRPr lang="ru-RU" sz="2800" kern="0" dirty="0">
              <a:latin typeface="Times New Roman" panose="02020603050405020304" pitchFamily="18" charset="0"/>
              <a:cs typeface="Times New Roman" panose="02020603050405020304" pitchFamily="18" charset="0"/>
            </a:endParaRPr>
          </a:p>
          <a:p>
            <a:pPr algn="l" fontAlgn="auto">
              <a:lnSpc>
                <a:spcPct val="100000"/>
              </a:lnSpc>
              <a:spcBef>
                <a:spcPts val="0"/>
              </a:spcBef>
              <a:spcAft>
                <a:spcPts val="0"/>
              </a:spcAft>
              <a:defRPr/>
            </a:pPr>
            <a:r>
              <a:rPr lang="ru-RU" sz="2800" kern="0" dirty="0">
                <a:latin typeface="Times New Roman" panose="02020603050405020304" pitchFamily="18" charset="0"/>
                <a:cs typeface="Times New Roman" panose="02020603050405020304" pitchFamily="18" charset="0"/>
              </a:rPr>
              <a:t>статью 25 дополнить пунктом 11 следующего содержания:</a:t>
            </a:r>
          </a:p>
          <a:p>
            <a:pPr algn="l" fontAlgn="auto">
              <a:lnSpc>
                <a:spcPct val="100000"/>
              </a:lnSpc>
              <a:spcBef>
                <a:spcPts val="0"/>
              </a:spcBef>
              <a:spcAft>
                <a:spcPts val="0"/>
              </a:spcAft>
              <a:defRPr/>
            </a:pPr>
            <a:r>
              <a:rPr lang="ru-RU" sz="2800" kern="0" dirty="0">
                <a:latin typeface="Times New Roman" panose="02020603050405020304" pitchFamily="18" charset="0"/>
                <a:cs typeface="Times New Roman" panose="02020603050405020304" pitchFamily="18" charset="0"/>
              </a:rPr>
              <a:t>"11) проведение обязательной метрологической экспертизы содержащихся в проектах нормативных правовых актов Российской Федерации требований к измерениям, стандартным образцам и средствам измерений."</a:t>
            </a:r>
          </a:p>
        </p:txBody>
      </p:sp>
    </p:spTree>
    <p:extLst>
      <p:ext uri="{BB962C8B-B14F-4D97-AF65-F5344CB8AC3E}">
        <p14:creationId xmlns:p14="http://schemas.microsoft.com/office/powerpoint/2010/main" val="3867104823"/>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132763" cy="5500687"/>
          </a:xfrm>
        </p:spPr>
        <p:txBody>
          <a:bodyPr rtlCol="0">
            <a:normAutofit/>
          </a:bodyPr>
          <a:lstStyle/>
          <a:p>
            <a:pPr algn="l" fontAlgn="auto">
              <a:lnSpc>
                <a:spcPct val="110000"/>
              </a:lnSpc>
              <a:spcBef>
                <a:spcPts val="0"/>
              </a:spcBef>
              <a:spcAft>
                <a:spcPts val="0"/>
              </a:spcAft>
              <a:defRPr/>
            </a:pPr>
            <a:r>
              <a:rPr lang="ru-RU" sz="2800" i="1" dirty="0" smtClean="0">
                <a:latin typeface="Times New Roman" panose="02020603050405020304" pitchFamily="18" charset="0"/>
                <a:cs typeface="Times New Roman" panose="02020603050405020304" pitchFamily="18" charset="0"/>
              </a:rPr>
              <a:t>102-ФЗ Статья </a:t>
            </a:r>
            <a:r>
              <a:rPr lang="ru-RU" sz="2800" i="1" dirty="0">
                <a:latin typeface="Times New Roman" panose="02020603050405020304" pitchFamily="18" charset="0"/>
                <a:cs typeface="Times New Roman" panose="02020603050405020304" pitchFamily="18" charset="0"/>
              </a:rPr>
              <a:t>26. Оплата работ и (или) услуг по обеспечению единства измерений </a:t>
            </a:r>
            <a:endParaRPr lang="ru-RU" sz="2800" i="1" dirty="0" smtClean="0">
              <a:latin typeface="Times New Roman" panose="02020603050405020304" pitchFamily="18" charset="0"/>
              <a:cs typeface="Times New Roman" panose="02020603050405020304" pitchFamily="18" charset="0"/>
            </a:endParaRPr>
          </a:p>
          <a:p>
            <a:pPr algn="l" fontAlgn="auto">
              <a:lnSpc>
                <a:spcPct val="110000"/>
              </a:lnSpc>
              <a:spcBef>
                <a:spcPts val="0"/>
              </a:spcBef>
              <a:spcAft>
                <a:spcPts val="0"/>
              </a:spcAft>
              <a:defRPr/>
            </a:pPr>
            <a:endParaRPr lang="ru-RU" sz="2800" kern="0" dirty="0">
              <a:latin typeface="Times New Roman" panose="02020603050405020304" pitchFamily="18" charset="0"/>
              <a:cs typeface="Times New Roman" panose="02020603050405020304" pitchFamily="18" charset="0"/>
            </a:endParaRPr>
          </a:p>
          <a:p>
            <a:pPr algn="l" fontAlgn="auto">
              <a:lnSpc>
                <a:spcPct val="100000"/>
              </a:lnSpc>
              <a:spcBef>
                <a:spcPts val="0"/>
              </a:spcBef>
              <a:spcAft>
                <a:spcPts val="0"/>
              </a:spcAft>
              <a:defRPr/>
            </a:pPr>
            <a:r>
              <a:rPr lang="ru-RU" sz="2800" dirty="0">
                <a:latin typeface="Times New Roman" panose="02020603050405020304" pitchFamily="18" charset="0"/>
                <a:cs typeface="Times New Roman" panose="02020603050405020304" pitchFamily="18" charset="0"/>
              </a:rPr>
              <a:t>в части 1 статьи 26 слова "по проведению обязательной метрологической экспертизы содержащихся в проектах нормативных правовых актов Российской Федерации требований к измерениям, стандартным образцам и средствам измерений," исключить.</a:t>
            </a:r>
            <a:endParaRPr lang="ru-RU" sz="28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3031943"/>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132763" cy="5500687"/>
          </a:xfrm>
        </p:spPr>
        <p:txBody>
          <a:bodyPr rtlCol="0">
            <a:normAutofit/>
          </a:bodyPr>
          <a:lstStyle/>
          <a:p>
            <a:pPr algn="l" fontAlgn="auto">
              <a:lnSpc>
                <a:spcPct val="100000"/>
              </a:lnSpc>
              <a:spcBef>
                <a:spcPts val="0"/>
              </a:spcBef>
              <a:spcAft>
                <a:spcPts val="0"/>
              </a:spcAft>
              <a:defRPr/>
            </a:pPr>
            <a:r>
              <a:rPr lang="ru-RU" kern="0" dirty="0">
                <a:latin typeface="Times New Roman" panose="02020603050405020304" pitchFamily="18" charset="0"/>
                <a:cs typeface="Times New Roman" panose="02020603050405020304" pitchFamily="18" charset="0"/>
              </a:rPr>
              <a:t>Результаты поверки средств измерений, удостоверенные в соответствии с действующими до дня вступления в силу настоящего Федерального закона нормативными правовыми актами, действительны до окончания интервала между поверками средств измерений</a:t>
            </a:r>
            <a:r>
              <a:rPr lang="ru-RU" kern="0" dirty="0" smtClean="0">
                <a:latin typeface="Times New Roman" panose="02020603050405020304" pitchFamily="18" charset="0"/>
                <a:cs typeface="Times New Roman" panose="02020603050405020304" pitchFamily="18" charset="0"/>
              </a:rPr>
              <a:t>.</a:t>
            </a:r>
          </a:p>
          <a:p>
            <a:pPr algn="l" fontAlgn="auto">
              <a:lnSpc>
                <a:spcPct val="100000"/>
              </a:lnSpc>
              <a:spcBef>
                <a:spcPts val="0"/>
              </a:spcBef>
              <a:spcAft>
                <a:spcPts val="0"/>
              </a:spcAft>
              <a:defRPr/>
            </a:pPr>
            <a:endParaRPr lang="ru-RU" kern="0" dirty="0" smtClean="0">
              <a:latin typeface="Times New Roman" panose="02020603050405020304" pitchFamily="18" charset="0"/>
              <a:cs typeface="Times New Roman" panose="02020603050405020304" pitchFamily="18" charset="0"/>
            </a:endParaRPr>
          </a:p>
          <a:p>
            <a:pPr algn="l" fontAlgn="auto">
              <a:lnSpc>
                <a:spcPct val="100000"/>
              </a:lnSpc>
              <a:spcBef>
                <a:spcPts val="0"/>
              </a:spcBef>
              <a:spcAft>
                <a:spcPts val="0"/>
              </a:spcAft>
              <a:defRPr/>
            </a:pPr>
            <a:r>
              <a:rPr lang="ru-RU" kern="0" dirty="0">
                <a:latin typeface="Times New Roman" panose="02020603050405020304" pitchFamily="18" charset="0"/>
                <a:cs typeface="Times New Roman" panose="02020603050405020304" pitchFamily="18" charset="0"/>
              </a:rPr>
              <a:t>Настоящий Федеральный закон вступает в силу по истечении двухсот семидесяти дней после дня его официального опубликования, за исключением </a:t>
            </a:r>
            <a:r>
              <a:rPr lang="ru-RU" kern="0" dirty="0">
                <a:latin typeface="Times New Roman" panose="02020603050405020304" pitchFamily="18" charset="0"/>
                <a:cs typeface="Times New Roman" panose="02020603050405020304" pitchFamily="18" charset="0"/>
                <a:hlinkClick r:id="rId2" action="ppaction://hlinkfile" tooltip="1) часть 2 статьи 9 дополнить предложениями следующего содержания: &quot;Средства измерений должны иметь заводские, серийные номера или другие буквенно-цифровые обозначения, однозначно идентифицирующие каждый экземпляр средства измерений. Место, способ и форма"/>
              </a:rPr>
              <a:t>пункта 1 статьи 1</a:t>
            </a:r>
            <a:r>
              <a:rPr lang="ru-RU" kern="0" dirty="0">
                <a:latin typeface="Times New Roman" panose="02020603050405020304" pitchFamily="18" charset="0"/>
                <a:cs typeface="Times New Roman" panose="02020603050405020304" pitchFamily="18" charset="0"/>
              </a:rPr>
              <a:t> настоящего Федерального закона.</a:t>
            </a:r>
          </a:p>
          <a:p>
            <a:pPr algn="l" fontAlgn="auto">
              <a:lnSpc>
                <a:spcPct val="100000"/>
              </a:lnSpc>
              <a:spcBef>
                <a:spcPts val="0"/>
              </a:spcBef>
              <a:spcAft>
                <a:spcPts val="0"/>
              </a:spcAft>
              <a:defRPr/>
            </a:pPr>
            <a:endParaRPr lang="ru-RU" kern="0" dirty="0">
              <a:latin typeface="Times New Roman" panose="02020603050405020304" pitchFamily="18" charset="0"/>
              <a:cs typeface="Times New Roman" panose="02020603050405020304" pitchFamily="18" charset="0"/>
              <a:hlinkClick r:id="rId2" action="ppaction://hlinkfile" tooltip="1) часть 2 статьи 9 дополнить предложениями следующего содержания: &quot;Средства измерений должны иметь заводские, серийные номера или другие буквенно-цифровые обозначения, однозначно идентифицирующие каждый экземпляр средства измерений. Место, способ и форма"/>
            </a:endParaRPr>
          </a:p>
          <a:p>
            <a:pPr algn="l" fontAlgn="auto">
              <a:lnSpc>
                <a:spcPct val="100000"/>
              </a:lnSpc>
              <a:spcBef>
                <a:spcPts val="0"/>
              </a:spcBef>
              <a:spcAft>
                <a:spcPts val="0"/>
              </a:spcAft>
              <a:defRPr/>
            </a:pPr>
            <a:r>
              <a:rPr lang="ru-RU" kern="0" dirty="0" smtClean="0">
                <a:latin typeface="Times New Roman" panose="02020603050405020304" pitchFamily="18" charset="0"/>
                <a:cs typeface="Times New Roman" panose="02020603050405020304" pitchFamily="18" charset="0"/>
                <a:hlinkClick r:id="rId2" action="ppaction://hlinkfile" tooltip="1) часть 2 статьи 9 дополнить предложениями следующего содержания: &quot;Средства измерений должны иметь заводские, серийные номера или другие буквенно-цифровые обозначения, однозначно идентифицирующие каждый экземпляр средства измерений. Место, способ и форма"/>
              </a:rPr>
              <a:t>Пункт </a:t>
            </a:r>
            <a:r>
              <a:rPr lang="ru-RU" kern="0" dirty="0">
                <a:latin typeface="Times New Roman" panose="02020603050405020304" pitchFamily="18" charset="0"/>
                <a:cs typeface="Times New Roman" panose="02020603050405020304" pitchFamily="18" charset="0"/>
                <a:hlinkClick r:id="rId2" action="ppaction://hlinkfile" tooltip="1) часть 2 статьи 9 дополнить предложениями следующего содержания: &quot;Средства измерений должны иметь заводские, серийные номера или другие буквенно-цифровые обозначения, однозначно идентифицирующие каждый экземпляр средства измерений. Место, способ и форма"/>
              </a:rPr>
              <a:t>1 статьи 1</a:t>
            </a:r>
            <a:r>
              <a:rPr lang="ru-RU" kern="0" dirty="0">
                <a:latin typeface="Times New Roman" panose="02020603050405020304" pitchFamily="18" charset="0"/>
                <a:cs typeface="Times New Roman" panose="02020603050405020304" pitchFamily="18" charset="0"/>
              </a:rPr>
              <a:t> настоящего Федерального закона вступает в силу по истечении двух лет после дня официального опубликования настоящего Федерального закона.</a:t>
            </a:r>
          </a:p>
        </p:txBody>
      </p:sp>
    </p:spTree>
    <p:extLst>
      <p:ext uri="{BB962C8B-B14F-4D97-AF65-F5344CB8AC3E}">
        <p14:creationId xmlns:p14="http://schemas.microsoft.com/office/powerpoint/2010/main" val="1015971770"/>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1782" y="332511"/>
            <a:ext cx="8091053" cy="5860472"/>
          </a:xfrm>
        </p:spPr>
        <p:txBody>
          <a:bodyPr anchor="t" anchorCtr="0">
            <a:normAutofit/>
          </a:bodyPr>
          <a:lstStyle/>
          <a:p>
            <a:r>
              <a:rPr lang="ru-RU" dirty="0" smtClean="0">
                <a:latin typeface="Times New Roman" panose="02020603050405020304" pitchFamily="18" charset="0"/>
                <a:cs typeface="Times New Roman" panose="02020603050405020304" pitchFamily="18" charset="0"/>
              </a:rPr>
              <a:t>Актуализация </a:t>
            </a:r>
            <a:r>
              <a:rPr lang="ru-RU" dirty="0">
                <a:latin typeface="Times New Roman" panose="02020603050405020304" pitchFamily="18" charset="0"/>
                <a:cs typeface="Times New Roman" panose="02020603050405020304" pitchFamily="18" charset="0"/>
              </a:rPr>
              <a:t>правовой и нормативной базы метрологического обеспечения и аккредитации</a:t>
            </a:r>
            <a:endParaRPr lang="ru-RU" sz="6600" dirty="0">
              <a:latin typeface="Times New Roman" panose="02020603050405020304" pitchFamily="18" charset="0"/>
              <a:cs typeface="Times New Roman" panose="02020603050405020304" pitchFamily="18" charset="0"/>
            </a:endParaRPr>
          </a:p>
        </p:txBody>
      </p:sp>
      <p:grpSp>
        <p:nvGrpSpPr>
          <p:cNvPr id="3" name="Группа 2"/>
          <p:cNvGrpSpPr/>
          <p:nvPr/>
        </p:nvGrpSpPr>
        <p:grpSpPr>
          <a:xfrm>
            <a:off x="526473" y="6557703"/>
            <a:ext cx="8167947" cy="135639"/>
            <a:chOff x="526473" y="5864975"/>
            <a:chExt cx="8167947" cy="135639"/>
          </a:xfrm>
        </p:grpSpPr>
        <p:pic>
          <p:nvPicPr>
            <p:cNvPr id="14" name="Рисунок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6466" y="5864975"/>
              <a:ext cx="725660" cy="135639"/>
            </a:xfrm>
            <a:prstGeom prst="rect">
              <a:avLst/>
            </a:prstGeom>
          </p:spPr>
        </p:pic>
        <p:grpSp>
          <p:nvGrpSpPr>
            <p:cNvPr id="15" name="Группа 14"/>
            <p:cNvGrpSpPr/>
            <p:nvPr/>
          </p:nvGrpSpPr>
          <p:grpSpPr>
            <a:xfrm>
              <a:off x="3347461" y="5866120"/>
              <a:ext cx="582612" cy="133351"/>
              <a:chOff x="3659188" y="5856288"/>
              <a:chExt cx="582612" cy="133351"/>
            </a:xfrm>
          </p:grpSpPr>
          <p:sp>
            <p:nvSpPr>
              <p:cNvPr id="16" name="Rectangle 5"/>
              <p:cNvSpPr>
                <a:spLocks noChangeArrowheads="1"/>
              </p:cNvSpPr>
              <p:nvPr userDrawn="1"/>
            </p:nvSpPr>
            <p:spPr bwMode="auto">
              <a:xfrm>
                <a:off x="3659188" y="5899151"/>
                <a:ext cx="46038"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7" name="Rectangle 6"/>
              <p:cNvSpPr>
                <a:spLocks noChangeArrowheads="1"/>
              </p:cNvSpPr>
              <p:nvPr userDrawn="1"/>
            </p:nvSpPr>
            <p:spPr bwMode="auto">
              <a:xfrm>
                <a:off x="3794125"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8" name="Rectangle 7"/>
              <p:cNvSpPr>
                <a:spLocks noChangeArrowheads="1"/>
              </p:cNvSpPr>
              <p:nvPr userDrawn="1"/>
            </p:nvSpPr>
            <p:spPr bwMode="auto">
              <a:xfrm>
                <a:off x="3929063"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9" name="Rectangle 8"/>
              <p:cNvSpPr>
                <a:spLocks noChangeArrowheads="1"/>
              </p:cNvSpPr>
              <p:nvPr userDrawn="1"/>
            </p:nvSpPr>
            <p:spPr bwMode="auto">
              <a:xfrm>
                <a:off x="4064000" y="5899151"/>
                <a:ext cx="42863"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Rectangle 9"/>
              <p:cNvSpPr>
                <a:spLocks noChangeArrowheads="1"/>
              </p:cNvSpPr>
              <p:nvPr userDrawn="1"/>
            </p:nvSpPr>
            <p:spPr bwMode="auto">
              <a:xfrm>
                <a:off x="4197350" y="5856288"/>
                <a:ext cx="44450"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21" name="Группа 20"/>
            <p:cNvGrpSpPr/>
            <p:nvPr/>
          </p:nvGrpSpPr>
          <p:grpSpPr>
            <a:xfrm>
              <a:off x="526473" y="5866120"/>
              <a:ext cx="1254125" cy="133351"/>
              <a:chOff x="838200" y="5856288"/>
              <a:chExt cx="1254125" cy="133351"/>
            </a:xfrm>
          </p:grpSpPr>
          <p:sp>
            <p:nvSpPr>
              <p:cNvPr id="22" name="Rectangle 10"/>
              <p:cNvSpPr>
                <a:spLocks noChangeArrowheads="1"/>
              </p:cNvSpPr>
              <p:nvPr userDrawn="1"/>
            </p:nvSpPr>
            <p:spPr bwMode="auto">
              <a:xfrm>
                <a:off x="1511300" y="5856288"/>
                <a:ext cx="44450"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Rectangle 11"/>
              <p:cNvSpPr>
                <a:spLocks noChangeArrowheads="1"/>
              </p:cNvSpPr>
              <p:nvPr userDrawn="1"/>
            </p:nvSpPr>
            <p:spPr bwMode="auto">
              <a:xfrm>
                <a:off x="1644650" y="5899151"/>
                <a:ext cx="46038"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4" name="Rectangle 12"/>
              <p:cNvSpPr>
                <a:spLocks noChangeArrowheads="1"/>
              </p:cNvSpPr>
              <p:nvPr userDrawn="1"/>
            </p:nvSpPr>
            <p:spPr bwMode="auto">
              <a:xfrm>
                <a:off x="1779588"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Rectangle 13"/>
              <p:cNvSpPr>
                <a:spLocks noChangeArrowheads="1"/>
              </p:cNvSpPr>
              <p:nvPr userDrawn="1"/>
            </p:nvSpPr>
            <p:spPr bwMode="auto">
              <a:xfrm>
                <a:off x="1912938" y="5899151"/>
                <a:ext cx="46038"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6" name="Rectangle 14"/>
              <p:cNvSpPr>
                <a:spLocks noChangeArrowheads="1"/>
              </p:cNvSpPr>
              <p:nvPr userDrawn="1"/>
            </p:nvSpPr>
            <p:spPr bwMode="auto">
              <a:xfrm>
                <a:off x="2047875"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7" name="Rectangle 16"/>
              <p:cNvSpPr>
                <a:spLocks noChangeArrowheads="1"/>
              </p:cNvSpPr>
              <p:nvPr userDrawn="1"/>
            </p:nvSpPr>
            <p:spPr bwMode="auto">
              <a:xfrm>
                <a:off x="838200" y="5856288"/>
                <a:ext cx="44450"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8" name="Rectangle 17"/>
              <p:cNvSpPr>
                <a:spLocks noChangeArrowheads="1"/>
              </p:cNvSpPr>
              <p:nvPr userDrawn="1"/>
            </p:nvSpPr>
            <p:spPr bwMode="auto">
              <a:xfrm>
                <a:off x="973138"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9" name="Rectangle 18"/>
              <p:cNvSpPr>
                <a:spLocks noChangeArrowheads="1"/>
              </p:cNvSpPr>
              <p:nvPr userDrawn="1"/>
            </p:nvSpPr>
            <p:spPr bwMode="auto">
              <a:xfrm>
                <a:off x="1108075"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Rectangle 19"/>
              <p:cNvSpPr>
                <a:spLocks noChangeArrowheads="1"/>
              </p:cNvSpPr>
              <p:nvPr userDrawn="1"/>
            </p:nvSpPr>
            <p:spPr bwMode="auto">
              <a:xfrm>
                <a:off x="1243013" y="5899151"/>
                <a:ext cx="42863"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Rectangle 20"/>
              <p:cNvSpPr>
                <a:spLocks noChangeArrowheads="1"/>
              </p:cNvSpPr>
              <p:nvPr userDrawn="1"/>
            </p:nvSpPr>
            <p:spPr bwMode="auto">
              <a:xfrm>
                <a:off x="1376363"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32" name="Группа 31"/>
            <p:cNvGrpSpPr/>
            <p:nvPr/>
          </p:nvGrpSpPr>
          <p:grpSpPr>
            <a:xfrm>
              <a:off x="1869498" y="5866120"/>
              <a:ext cx="582613" cy="133351"/>
              <a:chOff x="2181225" y="5856288"/>
              <a:chExt cx="582613" cy="133351"/>
            </a:xfrm>
          </p:grpSpPr>
          <p:sp>
            <p:nvSpPr>
              <p:cNvPr id="33" name="Rectangle 15"/>
              <p:cNvSpPr>
                <a:spLocks noChangeArrowheads="1"/>
              </p:cNvSpPr>
              <p:nvPr userDrawn="1"/>
            </p:nvSpPr>
            <p:spPr bwMode="auto">
              <a:xfrm>
                <a:off x="2181225" y="5856288"/>
                <a:ext cx="46038"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4" name="Rectangle 21"/>
              <p:cNvSpPr>
                <a:spLocks noChangeArrowheads="1"/>
              </p:cNvSpPr>
              <p:nvPr userDrawn="1"/>
            </p:nvSpPr>
            <p:spPr bwMode="auto">
              <a:xfrm>
                <a:off x="2316163"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5" name="Rectangle 22"/>
              <p:cNvSpPr>
                <a:spLocks noChangeArrowheads="1"/>
              </p:cNvSpPr>
              <p:nvPr userDrawn="1"/>
            </p:nvSpPr>
            <p:spPr bwMode="auto">
              <a:xfrm>
                <a:off x="2451100"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6" name="Rectangle 23"/>
              <p:cNvSpPr>
                <a:spLocks noChangeArrowheads="1"/>
              </p:cNvSpPr>
              <p:nvPr userDrawn="1"/>
            </p:nvSpPr>
            <p:spPr bwMode="auto">
              <a:xfrm>
                <a:off x="2586038"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7" name="Rectangle 24"/>
              <p:cNvSpPr>
                <a:spLocks noChangeArrowheads="1"/>
              </p:cNvSpPr>
              <p:nvPr userDrawn="1"/>
            </p:nvSpPr>
            <p:spPr bwMode="auto">
              <a:xfrm>
                <a:off x="2719388"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38" name="Рисунок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1569" y="5864975"/>
              <a:ext cx="725660" cy="135639"/>
            </a:xfrm>
            <a:prstGeom prst="rect">
              <a:avLst/>
            </a:prstGeom>
          </p:spPr>
        </p:pic>
        <p:pic>
          <p:nvPicPr>
            <p:cNvPr id="39" name="Рисунок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2606" y="5864975"/>
              <a:ext cx="725660" cy="135639"/>
            </a:xfrm>
            <a:prstGeom prst="rect">
              <a:avLst/>
            </a:prstGeom>
          </p:spPr>
        </p:pic>
        <p:pic>
          <p:nvPicPr>
            <p:cNvPr id="40" name="Рисунок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47613" y="5864975"/>
              <a:ext cx="725660" cy="135639"/>
            </a:xfrm>
            <a:prstGeom prst="rect">
              <a:avLst/>
            </a:prstGeom>
          </p:spPr>
        </p:pic>
        <p:pic>
          <p:nvPicPr>
            <p:cNvPr id="41" name="Рисунок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28650" y="5864975"/>
              <a:ext cx="725660" cy="135639"/>
            </a:xfrm>
            <a:prstGeom prst="rect">
              <a:avLst/>
            </a:prstGeom>
          </p:spPr>
        </p:pic>
        <p:pic>
          <p:nvPicPr>
            <p:cNvPr id="42" name="Рисунок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13657" y="5864975"/>
              <a:ext cx="725660" cy="135639"/>
            </a:xfrm>
            <a:prstGeom prst="rect">
              <a:avLst/>
            </a:prstGeom>
          </p:spPr>
        </p:pic>
        <p:grpSp>
          <p:nvGrpSpPr>
            <p:cNvPr id="43" name="Группа 42"/>
            <p:cNvGrpSpPr/>
            <p:nvPr/>
          </p:nvGrpSpPr>
          <p:grpSpPr>
            <a:xfrm>
              <a:off x="7434652" y="5866120"/>
              <a:ext cx="582612" cy="133351"/>
              <a:chOff x="3659188" y="5856288"/>
              <a:chExt cx="582612" cy="133351"/>
            </a:xfrm>
          </p:grpSpPr>
          <p:sp>
            <p:nvSpPr>
              <p:cNvPr id="44" name="Rectangle 5"/>
              <p:cNvSpPr>
                <a:spLocks noChangeArrowheads="1"/>
              </p:cNvSpPr>
              <p:nvPr userDrawn="1"/>
            </p:nvSpPr>
            <p:spPr bwMode="auto">
              <a:xfrm>
                <a:off x="3659188" y="5899151"/>
                <a:ext cx="46038"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5" name="Rectangle 6"/>
              <p:cNvSpPr>
                <a:spLocks noChangeArrowheads="1"/>
              </p:cNvSpPr>
              <p:nvPr userDrawn="1"/>
            </p:nvSpPr>
            <p:spPr bwMode="auto">
              <a:xfrm>
                <a:off x="3794125"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6" name="Rectangle 7"/>
              <p:cNvSpPr>
                <a:spLocks noChangeArrowheads="1"/>
              </p:cNvSpPr>
              <p:nvPr userDrawn="1"/>
            </p:nvSpPr>
            <p:spPr bwMode="auto">
              <a:xfrm>
                <a:off x="3929063" y="5899151"/>
                <a:ext cx="44450"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7" name="Rectangle 8"/>
              <p:cNvSpPr>
                <a:spLocks noChangeArrowheads="1"/>
              </p:cNvSpPr>
              <p:nvPr userDrawn="1"/>
            </p:nvSpPr>
            <p:spPr bwMode="auto">
              <a:xfrm>
                <a:off x="4064000" y="5899151"/>
                <a:ext cx="42863" cy="90488"/>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8" name="Rectangle 9"/>
              <p:cNvSpPr>
                <a:spLocks noChangeArrowheads="1"/>
              </p:cNvSpPr>
              <p:nvPr userDrawn="1"/>
            </p:nvSpPr>
            <p:spPr bwMode="auto">
              <a:xfrm>
                <a:off x="4197350" y="5856288"/>
                <a:ext cx="44450" cy="133350"/>
              </a:xfrm>
              <a:prstGeom prst="rect">
                <a:avLst/>
              </a:prstGeom>
              <a:solidFill>
                <a:srgbClr val="8686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49" name="Рисунок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760" y="5864975"/>
              <a:ext cx="725660" cy="135639"/>
            </a:xfrm>
            <a:prstGeom prst="rect">
              <a:avLst/>
            </a:prstGeom>
          </p:spPr>
        </p:pic>
      </p:grpSp>
    </p:spTree>
    <p:extLst>
      <p:ext uri="{BB962C8B-B14F-4D97-AF65-F5344CB8AC3E}">
        <p14:creationId xmlns:p14="http://schemas.microsoft.com/office/powerpoint/2010/main" val="2877941725"/>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3999" cy="6317674"/>
          </a:xfrm>
        </p:spPr>
        <p:txBody>
          <a:bodyPr anchor="t" anchorCtr="0">
            <a:noAutofit/>
          </a:bodyPr>
          <a:lstStyle/>
          <a:p>
            <a:pPr>
              <a:lnSpc>
                <a:spcPct val="100000"/>
              </a:lnSpc>
            </a:pPr>
            <a:r>
              <a:rPr lang="ru-RU" sz="3200" dirty="0">
                <a:latin typeface="Times New Roman" panose="02020603050405020304" pitchFamily="18" charset="0"/>
                <a:cs typeface="Times New Roman" panose="02020603050405020304" pitchFamily="18" charset="0"/>
              </a:rPr>
              <a:t>Постановление Правительства РФ </a:t>
            </a:r>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от </a:t>
            </a:r>
            <a:r>
              <a:rPr lang="ru-RU" sz="3200" dirty="0">
                <a:latin typeface="Times New Roman" panose="02020603050405020304" pitchFamily="18" charset="0"/>
                <a:cs typeface="Times New Roman" panose="02020603050405020304" pitchFamily="18" charset="0"/>
              </a:rPr>
              <a:t>30.01.2020 N 65 </a:t>
            </a:r>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a:t>
            </a:r>
            <a:r>
              <a:rPr lang="ru-RU" sz="3200" b="1" dirty="0">
                <a:latin typeface="Times New Roman" panose="02020603050405020304" pitchFamily="18" charset="0"/>
                <a:cs typeface="Times New Roman" panose="02020603050405020304" pitchFamily="18" charset="0"/>
              </a:rPr>
              <a:t>О признании утратившими силу нормативных правовых актов и отдельных положений нормативных правовых актов Правительства Российской Федерации, об отмене нормативных правовых актов федеральных органов исполнительной власти, содержащих обязательные требования, соблюдение которых оценивается при проведении федерального государственного контроля за деятельностью аккредитованных лиц"</a:t>
            </a:r>
          </a:p>
        </p:txBody>
      </p:sp>
    </p:spTree>
    <p:extLst>
      <p:ext uri="{BB962C8B-B14F-4D97-AF65-F5344CB8AC3E}">
        <p14:creationId xmlns:p14="http://schemas.microsoft.com/office/powerpoint/2010/main" val="1017307517"/>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527050" y="331788"/>
            <a:ext cx="8132763" cy="2633662"/>
          </a:xfrm>
        </p:spPr>
        <p:txBody>
          <a:bodyPr/>
          <a:lstStyle/>
          <a:p>
            <a:r>
              <a:rPr lang="ru-RU" altLang="ru-RU" sz="3600" b="1" dirty="0" smtClean="0">
                <a:latin typeface="Times New Roman" panose="02020603050405020304" pitchFamily="18" charset="0"/>
                <a:cs typeface="Times New Roman" panose="02020603050405020304" pitchFamily="18" charset="0"/>
              </a:rPr>
              <a:t>Федеральный закон от 27.12.2019 </a:t>
            </a:r>
            <a:br>
              <a:rPr lang="ru-RU" altLang="ru-RU" sz="3600" b="1" dirty="0" smtClean="0">
                <a:latin typeface="Times New Roman" panose="02020603050405020304" pitchFamily="18" charset="0"/>
                <a:cs typeface="Times New Roman" panose="02020603050405020304" pitchFamily="18" charset="0"/>
              </a:rPr>
            </a:br>
            <a:r>
              <a:rPr lang="ru-RU" altLang="ru-RU" sz="3600" b="1" dirty="0" smtClean="0">
                <a:latin typeface="Times New Roman" panose="02020603050405020304" pitchFamily="18" charset="0"/>
                <a:cs typeface="Times New Roman" panose="02020603050405020304" pitchFamily="18" charset="0"/>
              </a:rPr>
              <a:t>N 496-ФЗ</a:t>
            </a:r>
            <a:br>
              <a:rPr lang="ru-RU" altLang="ru-RU" sz="3600" b="1" dirty="0" smtClean="0">
                <a:latin typeface="Times New Roman" panose="02020603050405020304" pitchFamily="18" charset="0"/>
                <a:cs typeface="Times New Roman" panose="02020603050405020304" pitchFamily="18" charset="0"/>
              </a:rPr>
            </a:br>
            <a:r>
              <a:rPr lang="ru-RU" altLang="ru-RU" sz="3600" b="1" dirty="0" smtClean="0">
                <a:latin typeface="Times New Roman" panose="02020603050405020304" pitchFamily="18" charset="0"/>
                <a:cs typeface="Times New Roman" panose="02020603050405020304" pitchFamily="18" charset="0"/>
              </a:rPr>
              <a:t>"О внесении изменений в Федеральный закон "Об обеспечении единства измерений"</a:t>
            </a:r>
          </a:p>
        </p:txBody>
      </p:sp>
      <p:sp>
        <p:nvSpPr>
          <p:cNvPr id="3" name="Подзаголовок 2"/>
          <p:cNvSpPr>
            <a:spLocks noGrp="1"/>
          </p:cNvSpPr>
          <p:nvPr>
            <p:ph type="subTitle" idx="1"/>
          </p:nvPr>
        </p:nvSpPr>
        <p:spPr>
          <a:xfrm>
            <a:off x="527050" y="3602038"/>
            <a:ext cx="8132763" cy="2673350"/>
          </a:xfrm>
        </p:spPr>
        <p:txBody>
          <a:bodyPr rtlCol="0">
            <a:normAutofit fontScale="92500"/>
          </a:bodyPr>
          <a:lstStyle/>
          <a:p>
            <a:pPr fontAlgn="auto">
              <a:lnSpc>
                <a:spcPct val="110000"/>
              </a:lnSpc>
              <a:spcBef>
                <a:spcPts val="0"/>
              </a:spcBef>
              <a:spcAft>
                <a:spcPts val="0"/>
              </a:spcAft>
              <a:defRPr/>
            </a:pPr>
            <a:r>
              <a:rPr lang="ru-RU" dirty="0">
                <a:latin typeface="Times New Roman" panose="02020603050405020304" pitchFamily="18" charset="0"/>
                <a:cs typeface="Times New Roman" panose="02020603050405020304" pitchFamily="18" charset="0"/>
              </a:rPr>
              <a:t>Начало действия документа - 24.09.2020 (за исключением отдельных положений).</a:t>
            </a:r>
          </a:p>
          <a:p>
            <a:pPr fontAlgn="auto">
              <a:lnSpc>
                <a:spcPct val="110000"/>
              </a:lnSpc>
              <a:spcBef>
                <a:spcPts val="0"/>
              </a:spcBef>
              <a:spcAft>
                <a:spcPts val="0"/>
              </a:spcAft>
              <a:defRPr/>
            </a:pPr>
            <a:r>
              <a:rPr lang="ru-RU" dirty="0">
                <a:latin typeface="Times New Roman" panose="02020603050405020304" pitchFamily="18" charset="0"/>
                <a:cs typeface="Times New Roman" panose="02020603050405020304" pitchFamily="18" charset="0"/>
              </a:rPr>
              <a:t>В соответствии со статьей 3 данный документ вступает в силу по истечении 270 дней после дня официального опубликования (опубликован на Официальном интернет-портале правовой информации http://www.pravo.gov.ru - 28.12.2019), за исключением отдельных положений, вступающих в силу в иные сроки.</a:t>
            </a:r>
          </a:p>
          <a:p>
            <a:pPr fontAlgn="auto">
              <a:spcAft>
                <a:spcPts val="0"/>
              </a:spcAft>
              <a:defRPr/>
            </a:pPr>
            <a:endParaRPr lang="ru-RU" dirty="0"/>
          </a:p>
        </p:txBody>
      </p:sp>
    </p:spTree>
    <p:extLst>
      <p:ext uri="{BB962C8B-B14F-4D97-AF65-F5344CB8AC3E}">
        <p14:creationId xmlns:p14="http://schemas.microsoft.com/office/powerpoint/2010/main" val="1379636896"/>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3999" cy="6650183"/>
          </a:xfrm>
        </p:spPr>
        <p:txBody>
          <a:bodyPr anchor="t" anchorCtr="0">
            <a:noAutofit/>
          </a:bodyPr>
          <a:lstStyle/>
          <a:p>
            <a:pPr lvl="0" algn="l"/>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Постановление </a:t>
            </a:r>
            <a:r>
              <a:rPr lang="ru-RU" sz="3200" dirty="0">
                <a:latin typeface="Times New Roman" panose="02020603050405020304" pitchFamily="18" charset="0"/>
                <a:cs typeface="Times New Roman" panose="02020603050405020304" pitchFamily="18" charset="0"/>
              </a:rPr>
              <a:t>подготовлено Минэкономразвития России совместно с </a:t>
            </a:r>
            <a:r>
              <a:rPr lang="ru-RU" sz="3200" dirty="0" err="1">
                <a:latin typeface="Times New Roman" panose="02020603050405020304" pitchFamily="18" charset="0"/>
                <a:cs typeface="Times New Roman" panose="02020603050405020304" pitchFamily="18" charset="0"/>
              </a:rPr>
              <a:t>Росаккредитацией</a:t>
            </a:r>
            <a:r>
              <a:rPr lang="ru-RU" sz="3200" dirty="0">
                <a:latin typeface="Times New Roman" panose="02020603050405020304" pitchFamily="18" charset="0"/>
                <a:cs typeface="Times New Roman" panose="02020603050405020304" pitchFamily="18" charset="0"/>
              </a:rPr>
              <a:t> и </a:t>
            </a:r>
            <a:r>
              <a:rPr lang="ru-RU" sz="3200" dirty="0" smtClean="0">
                <a:latin typeface="Times New Roman" panose="02020603050405020304" pitchFamily="18" charset="0"/>
                <a:cs typeface="Times New Roman" panose="02020603050405020304" pitchFamily="18" charset="0"/>
              </a:rPr>
              <a:t>во </a:t>
            </a:r>
            <a:r>
              <a:rPr lang="ru-RU" sz="3200" dirty="0">
                <a:latin typeface="Times New Roman" panose="02020603050405020304" pitchFamily="18" charset="0"/>
                <a:cs typeface="Times New Roman" panose="02020603050405020304" pitchFamily="18" charset="0"/>
              </a:rPr>
              <a:t>исполнение поручения Президента Российской Федерации по реализации механизма «регуляторной гильотины</a:t>
            </a:r>
            <a:r>
              <a:rPr lang="ru-RU" sz="3200" dirty="0" smtClean="0">
                <a:latin typeface="Times New Roman" panose="02020603050405020304" pitchFamily="18" charset="0"/>
                <a:cs typeface="Times New Roman" panose="02020603050405020304" pitchFamily="18" charset="0"/>
              </a:rPr>
              <a:t>» предусматривает признание </a:t>
            </a:r>
            <a:r>
              <a:rPr lang="ru-RU" sz="3200" dirty="0">
                <a:latin typeface="Times New Roman" panose="02020603050405020304" pitchFamily="18" charset="0"/>
                <a:cs typeface="Times New Roman" panose="02020603050405020304" pitchFamily="18" charset="0"/>
              </a:rPr>
              <a:t>утратившими </a:t>
            </a:r>
            <a:r>
              <a:rPr lang="ru-RU" sz="3200" dirty="0">
                <a:latin typeface="Times New Roman" panose="02020603050405020304" pitchFamily="18" charset="0"/>
                <a:cs typeface="Times New Roman" panose="02020603050405020304" pitchFamily="18" charset="0"/>
              </a:rPr>
              <a:t>силу с 1 января 2021 г. 11 постановлений Правительства, а также отмену 68 актов федеральных органов исполнительной власти, которые устанавливают обязательные требования для аккредитованных в национальной системе аккредитации лиц, среди которых</a:t>
            </a:r>
            <a:r>
              <a:rPr lang="ru-RU" sz="3200" dirty="0" smtClean="0">
                <a:latin typeface="Times New Roman" panose="02020603050405020304" pitchFamily="18" charset="0"/>
                <a:cs typeface="Times New Roman" panose="02020603050405020304" pitchFamily="18" charset="0"/>
              </a:rPr>
              <a:t>:</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531295"/>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3999" cy="6650183"/>
          </a:xfrm>
        </p:spPr>
        <p:txBody>
          <a:bodyPr anchor="t" anchorCtr="0">
            <a:noAutofit/>
          </a:bodyPr>
          <a:lstStyle/>
          <a:p>
            <a:pPr lvl="0" algn="l">
              <a:lnSpc>
                <a:spcPct val="100000"/>
              </a:lnSpc>
            </a:pPr>
            <a:r>
              <a:rPr lang="ru-RU" sz="2400" kern="0" dirty="0" smtClean="0">
                <a:latin typeface="Times New Roman" panose="02020603050405020304" pitchFamily="18" charset="0"/>
                <a:cs typeface="Times New Roman" panose="02020603050405020304" pitchFamily="18" charset="0"/>
              </a:rPr>
              <a:t>акты </a:t>
            </a:r>
            <a:r>
              <a:rPr lang="ru-RU" sz="2400" kern="0" dirty="0">
                <a:latin typeface="Times New Roman" panose="02020603050405020304" pitchFamily="18" charset="0"/>
                <a:cs typeface="Times New Roman" panose="02020603050405020304" pitchFamily="18" charset="0"/>
              </a:rPr>
              <a:t>Правительства Российской Федерации, устанавливающие порядок формирования и ведения реестра сертификатов соответствия;</a:t>
            </a:r>
            <a:br>
              <a:rPr lang="ru-RU" sz="2400" kern="0" dirty="0">
                <a:latin typeface="Times New Roman" panose="02020603050405020304" pitchFamily="18" charset="0"/>
                <a:cs typeface="Times New Roman" panose="02020603050405020304" pitchFamily="18" charset="0"/>
              </a:rPr>
            </a:br>
            <a:r>
              <a:rPr lang="ru-RU" sz="2400" kern="0" dirty="0">
                <a:latin typeface="Times New Roman" panose="02020603050405020304" pitchFamily="18" charset="0"/>
                <a:cs typeface="Times New Roman" panose="02020603050405020304" pitchFamily="18" charset="0"/>
              </a:rPr>
              <a:t/>
            </a:r>
            <a:br>
              <a:rPr lang="ru-RU" sz="2400" kern="0" dirty="0">
                <a:latin typeface="Times New Roman" panose="02020603050405020304" pitchFamily="18" charset="0"/>
                <a:cs typeface="Times New Roman" panose="02020603050405020304" pitchFamily="18" charset="0"/>
              </a:rPr>
            </a:br>
            <a:r>
              <a:rPr lang="ru-RU" sz="2400" kern="0" dirty="0">
                <a:latin typeface="Times New Roman" panose="02020603050405020304" pitchFamily="18" charset="0"/>
                <a:cs typeface="Times New Roman" panose="02020603050405020304" pitchFamily="18" charset="0"/>
              </a:rPr>
              <a:t>акты Правительства Российской Федерации, устанавливающие требования к аккредитованным лицам в сфере проведения негосударственной экспертизы проектной документации и (или) результатов инженерных изысканий</a:t>
            </a:r>
            <a:r>
              <a:rPr lang="ru-RU" sz="2400" kern="0" dirty="0" smtClean="0">
                <a:latin typeface="Times New Roman" panose="02020603050405020304" pitchFamily="18" charset="0"/>
                <a:cs typeface="Times New Roman" panose="02020603050405020304" pitchFamily="18" charset="0"/>
              </a:rPr>
              <a:t>;</a:t>
            </a:r>
            <a:br>
              <a:rPr lang="ru-RU" sz="2400" kern="0" dirty="0" smtClean="0">
                <a:latin typeface="Times New Roman" panose="02020603050405020304" pitchFamily="18" charset="0"/>
                <a:cs typeface="Times New Roman" panose="02020603050405020304" pitchFamily="18" charset="0"/>
              </a:rPr>
            </a:br>
            <a:r>
              <a:rPr lang="ru-RU" sz="2400" kern="0" dirty="0">
                <a:latin typeface="Times New Roman" panose="02020603050405020304" pitchFamily="18" charset="0"/>
                <a:cs typeface="Times New Roman" panose="02020603050405020304" pitchFamily="18" charset="0"/>
              </a:rPr>
              <a:t/>
            </a:r>
            <a:br>
              <a:rPr lang="ru-RU" sz="2400" kern="0" dirty="0">
                <a:latin typeface="Times New Roman" panose="02020603050405020304" pitchFamily="18" charset="0"/>
                <a:cs typeface="Times New Roman" panose="02020603050405020304" pitchFamily="18" charset="0"/>
              </a:rPr>
            </a:br>
            <a:r>
              <a:rPr lang="ru-RU" sz="2400" kern="0" dirty="0">
                <a:latin typeface="Times New Roman" panose="02020603050405020304" pitchFamily="18" charset="0"/>
                <a:cs typeface="Times New Roman" panose="02020603050405020304" pitchFamily="18" charset="0"/>
              </a:rPr>
              <a:t>50 актов Госстандарта по правилам проведения сертификации с 1993 по 2003 гг., принятых еще под Закон 1993 г. «О сертификации продукции и услуг</a:t>
            </a:r>
            <a:r>
              <a:rPr lang="ru-RU" sz="2400" kern="0" dirty="0" smtClean="0">
                <a:latin typeface="Times New Roman" panose="02020603050405020304" pitchFamily="18" charset="0"/>
                <a:cs typeface="Times New Roman" panose="02020603050405020304" pitchFamily="18" charset="0"/>
              </a:rPr>
              <a:t>»;</a:t>
            </a:r>
            <a:br>
              <a:rPr lang="ru-RU" sz="2400" kern="0" dirty="0" smtClean="0">
                <a:latin typeface="Times New Roman" panose="02020603050405020304" pitchFamily="18" charset="0"/>
                <a:cs typeface="Times New Roman" panose="02020603050405020304" pitchFamily="18" charset="0"/>
              </a:rPr>
            </a:br>
            <a:r>
              <a:rPr lang="ru-RU" sz="2400" kern="0" dirty="0">
                <a:latin typeface="Times New Roman" panose="02020603050405020304" pitchFamily="18" charset="0"/>
                <a:cs typeface="Times New Roman" panose="02020603050405020304" pitchFamily="18" charset="0"/>
              </a:rPr>
              <a:t/>
            </a:r>
            <a:br>
              <a:rPr lang="ru-RU" sz="2400" kern="0" dirty="0">
                <a:latin typeface="Times New Roman" panose="02020603050405020304" pitchFamily="18" charset="0"/>
                <a:cs typeface="Times New Roman" panose="02020603050405020304" pitchFamily="18" charset="0"/>
              </a:rPr>
            </a:br>
            <a:r>
              <a:rPr lang="ru-RU" sz="2400" kern="0" dirty="0">
                <a:latin typeface="Times New Roman" panose="02020603050405020304" pitchFamily="18" charset="0"/>
                <a:cs typeface="Times New Roman" panose="02020603050405020304" pitchFamily="18" charset="0"/>
              </a:rPr>
              <a:t>акты Минэкономразвития России, касающиеся требований к аккредитованным лицам, отчетности, порядка, регистрации деклараций и ведения реестров деклараций о соответствии;</a:t>
            </a:r>
            <a:br>
              <a:rPr lang="ru-RU" sz="2400" kern="0" dirty="0">
                <a:latin typeface="Times New Roman" panose="02020603050405020304" pitchFamily="18" charset="0"/>
                <a:cs typeface="Times New Roman" panose="02020603050405020304" pitchFamily="18" charset="0"/>
              </a:rPr>
            </a:br>
            <a:r>
              <a:rPr lang="ru-RU" sz="2400" kern="0" dirty="0">
                <a:latin typeface="Times New Roman" panose="02020603050405020304" pitchFamily="18" charset="0"/>
                <a:cs typeface="Times New Roman" panose="02020603050405020304" pitchFamily="18" charset="0"/>
              </a:rPr>
              <a:t>акты о формах сертификатов соответствия, принятые </a:t>
            </a:r>
            <a:r>
              <a:rPr lang="ru-RU" sz="2400" kern="0" dirty="0" err="1">
                <a:latin typeface="Times New Roman" panose="02020603050405020304" pitchFamily="18" charset="0"/>
                <a:cs typeface="Times New Roman" panose="02020603050405020304" pitchFamily="18" charset="0"/>
              </a:rPr>
              <a:t>Минпромэнерго</a:t>
            </a:r>
            <a:r>
              <a:rPr lang="ru-RU" sz="2400" kern="0" dirty="0">
                <a:latin typeface="Times New Roman" panose="02020603050405020304" pitchFamily="18" charset="0"/>
                <a:cs typeface="Times New Roman" panose="02020603050405020304" pitchFamily="18" charset="0"/>
              </a:rPr>
              <a:t> России в 2006-2007 гг.</a:t>
            </a:r>
          </a:p>
        </p:txBody>
      </p:sp>
    </p:spTree>
    <p:extLst>
      <p:ext uri="{BB962C8B-B14F-4D97-AF65-F5344CB8AC3E}">
        <p14:creationId xmlns:p14="http://schemas.microsoft.com/office/powerpoint/2010/main" val="3855487470"/>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5527" y="969818"/>
            <a:ext cx="8672946" cy="5680364"/>
          </a:xfrm>
        </p:spPr>
        <p:txBody>
          <a:bodyPr anchor="t" anchorCtr="0">
            <a:noAutofit/>
          </a:bodyPr>
          <a:lstStyle/>
          <a:p>
            <a:pPr algn="l">
              <a:lnSpc>
                <a:spcPct val="100000"/>
              </a:lnSpc>
            </a:pP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Д</a:t>
            </a:r>
            <a:r>
              <a:rPr lang="ru-RU" sz="2400" dirty="0" smtClean="0">
                <a:latin typeface="Times New Roman" panose="02020603050405020304" pitchFamily="18" charset="0"/>
                <a:cs typeface="Times New Roman" panose="02020603050405020304" pitchFamily="18" charset="0"/>
              </a:rPr>
              <a:t>ля </a:t>
            </a:r>
            <a:r>
              <a:rPr lang="ru-RU" sz="2400" dirty="0">
                <a:latin typeface="Times New Roman" panose="02020603050405020304" pitchFamily="18" charset="0"/>
                <a:cs typeface="Times New Roman" panose="02020603050405020304" pitchFamily="18" charset="0"/>
              </a:rPr>
              <a:t>всех участников национальной системы аккредитации, конечно, важен не столько сам факт отмены, сколько то регулирование, которое вступит в силу 1 января 2021 г. вместо отмененного. Минэкономразвития России совместно с </a:t>
            </a:r>
            <a:r>
              <a:rPr lang="ru-RU" sz="2400" dirty="0" err="1">
                <a:latin typeface="Times New Roman" panose="02020603050405020304" pitchFamily="18" charset="0"/>
                <a:cs typeface="Times New Roman" panose="02020603050405020304" pitchFamily="18" charset="0"/>
              </a:rPr>
              <a:t>Росаккредитацией</a:t>
            </a:r>
            <a:r>
              <a:rPr lang="ru-RU" sz="2400" dirty="0">
                <a:latin typeface="Times New Roman" panose="02020603050405020304" pitchFamily="18" charset="0"/>
                <a:cs typeface="Times New Roman" panose="02020603050405020304" pitchFamily="18" charset="0"/>
              </a:rPr>
              <a:t> уже подготовлен проект новой структуры регулирования в сфере аккредитации, который в декабре 2019 г. был одобрен отраслевой рабочей группой. Актуализированная структура нормативного регулирования в сфере аккредитации разработана с учетом современных тенденций и требований международных организаций в сфере </a:t>
            </a:r>
            <a:r>
              <a:rPr lang="ru-RU" sz="2400" dirty="0" smtClean="0">
                <a:latin typeface="Times New Roman" panose="02020603050405020304" pitchFamily="18" charset="0"/>
                <a:cs typeface="Times New Roman" panose="02020603050405020304" pitchFamily="18" charset="0"/>
              </a:rPr>
              <a:t>аккредитации</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Руководитель Федеральной службы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по аккредитации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А.И. </a:t>
            </a:r>
            <a:r>
              <a:rPr lang="ru-RU" sz="2400" dirty="0" err="1" smtClean="0">
                <a:latin typeface="Times New Roman" panose="02020603050405020304" pitchFamily="18" charset="0"/>
                <a:cs typeface="Times New Roman" panose="02020603050405020304" pitchFamily="18" charset="0"/>
              </a:rPr>
              <a:t>Херсонцев</a:t>
            </a:r>
            <a:r>
              <a:rPr lang="ru-RU" sz="2400" dirty="0" smtClean="0">
                <a:latin typeface="Times New Roman" panose="02020603050405020304" pitchFamily="18" charset="0"/>
                <a:cs typeface="Times New Roman" panose="02020603050405020304" pitchFamily="18" charset="0"/>
              </a:rPr>
              <a:t>.</a:t>
            </a:r>
            <a:endParaRPr lang="ru-RU" sz="24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0771609"/>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3999" cy="6650183"/>
          </a:xfrm>
        </p:spPr>
        <p:txBody>
          <a:bodyPr anchor="t" anchorCtr="0">
            <a:noAutofit/>
          </a:bodyPr>
          <a:lstStyle/>
          <a:p>
            <a:pPr algn="l"/>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t>
            </a:r>
            <a:r>
              <a:rPr lang="ru-RU" sz="2400" kern="0" dirty="0" smtClean="0">
                <a:latin typeface="Times New Roman" panose="02020603050405020304" pitchFamily="18" charset="0"/>
                <a:cs typeface="Times New Roman" panose="02020603050405020304" pitchFamily="18" charset="0"/>
              </a:rPr>
              <a:t>Правительство </a:t>
            </a:r>
            <a:r>
              <a:rPr lang="ru-RU" sz="2400" kern="0" dirty="0">
                <a:latin typeface="Times New Roman" panose="02020603050405020304" pitchFamily="18" charset="0"/>
                <a:cs typeface="Times New Roman" panose="02020603050405020304" pitchFamily="18" charset="0"/>
              </a:rPr>
              <a:t>Российской Федерации постановляет</a:t>
            </a:r>
            <a:r>
              <a:rPr lang="ru-RU" sz="2400" kern="0" dirty="0" smtClean="0">
                <a:latin typeface="Times New Roman" panose="02020603050405020304" pitchFamily="18" charset="0"/>
                <a:cs typeface="Times New Roman" panose="02020603050405020304" pitchFamily="18" charset="0"/>
              </a:rPr>
              <a:t>:</a:t>
            </a:r>
            <a:br>
              <a:rPr lang="ru-RU" sz="2400" kern="0" dirty="0" smtClean="0">
                <a:latin typeface="Times New Roman" panose="02020603050405020304" pitchFamily="18" charset="0"/>
                <a:cs typeface="Times New Roman" panose="02020603050405020304" pitchFamily="18" charset="0"/>
              </a:rPr>
            </a:br>
            <a:r>
              <a:rPr lang="ru-RU" sz="2400" kern="0" dirty="0">
                <a:latin typeface="Times New Roman" panose="02020603050405020304" pitchFamily="18" charset="0"/>
                <a:cs typeface="Times New Roman" panose="02020603050405020304" pitchFamily="18" charset="0"/>
              </a:rPr>
              <a:t/>
            </a:r>
            <a:br>
              <a:rPr lang="ru-RU" sz="2400" kern="0" dirty="0">
                <a:latin typeface="Times New Roman" panose="02020603050405020304" pitchFamily="18" charset="0"/>
                <a:cs typeface="Times New Roman" panose="02020603050405020304" pitchFamily="18" charset="0"/>
              </a:rPr>
            </a:br>
            <a:r>
              <a:rPr lang="ru-RU" sz="2400" kern="0" dirty="0" smtClean="0">
                <a:latin typeface="Times New Roman" panose="02020603050405020304" pitchFamily="18" charset="0"/>
                <a:cs typeface="Times New Roman" panose="02020603050405020304" pitchFamily="18" charset="0"/>
              </a:rPr>
              <a:t>    1</a:t>
            </a:r>
            <a:r>
              <a:rPr lang="ru-RU" sz="2400" kern="0" dirty="0">
                <a:latin typeface="Times New Roman" panose="02020603050405020304" pitchFamily="18" charset="0"/>
                <a:cs typeface="Times New Roman" panose="02020603050405020304" pitchFamily="18" charset="0"/>
              </a:rPr>
              <a:t>. Признать утратившими силу нормативные правовые акты и отдельные положения нормативных правовых актов Правительства Российской Федерации, содержащие обязательные требования, соблюдение которых оценивается при проведении федерального государственного контроля за деятельностью аккредитованных лиц, по перечню согласно приложению N 1.</a:t>
            </a:r>
            <a:br>
              <a:rPr lang="ru-RU" sz="2400" kern="0" dirty="0">
                <a:latin typeface="Times New Roman" panose="02020603050405020304" pitchFamily="18" charset="0"/>
                <a:cs typeface="Times New Roman" panose="02020603050405020304" pitchFamily="18" charset="0"/>
              </a:rPr>
            </a:br>
            <a:r>
              <a:rPr lang="ru-RU" sz="2400" kern="0" dirty="0" smtClean="0">
                <a:latin typeface="Times New Roman" panose="02020603050405020304" pitchFamily="18" charset="0"/>
                <a:cs typeface="Times New Roman" panose="02020603050405020304" pitchFamily="18" charset="0"/>
              </a:rPr>
              <a:t>    2</a:t>
            </a:r>
            <a:r>
              <a:rPr lang="ru-RU" sz="2400" kern="0" dirty="0">
                <a:latin typeface="Times New Roman" panose="02020603050405020304" pitchFamily="18" charset="0"/>
                <a:cs typeface="Times New Roman" panose="02020603050405020304" pitchFamily="18" charset="0"/>
              </a:rPr>
              <a:t>. Отменить нормативные правовые акты федеральных органов исполнительной власти, содержащие обязательные требования, соблюдение которых оценивается при проведении федерального государственного контроля за деятельностью аккредитованных лиц, по перечню согласно приложению N 2.</a:t>
            </a:r>
            <a:br>
              <a:rPr lang="ru-RU" sz="2400" kern="0" dirty="0">
                <a:latin typeface="Times New Roman" panose="02020603050405020304" pitchFamily="18" charset="0"/>
                <a:cs typeface="Times New Roman" panose="02020603050405020304" pitchFamily="18" charset="0"/>
              </a:rPr>
            </a:br>
            <a:r>
              <a:rPr lang="ru-RU" sz="2400" kern="0" dirty="0" smtClean="0">
                <a:latin typeface="Times New Roman" panose="02020603050405020304" pitchFamily="18" charset="0"/>
                <a:cs typeface="Times New Roman" panose="02020603050405020304" pitchFamily="18" charset="0"/>
              </a:rPr>
              <a:t>    3</a:t>
            </a:r>
            <a:r>
              <a:rPr lang="ru-RU" sz="2400" kern="0" dirty="0">
                <a:latin typeface="Times New Roman" panose="02020603050405020304" pitchFamily="18" charset="0"/>
                <a:cs typeface="Times New Roman" panose="02020603050405020304" pitchFamily="18" charset="0"/>
              </a:rPr>
              <a:t>. Настоящее постановление вступает в силу с 1 января 2021 г.</a:t>
            </a:r>
            <a:br>
              <a:rPr lang="ru-RU" sz="2400" kern="0" dirty="0">
                <a:latin typeface="Times New Roman" panose="02020603050405020304" pitchFamily="18" charset="0"/>
                <a:cs typeface="Times New Roman" panose="02020603050405020304" pitchFamily="18" charset="0"/>
              </a:rPr>
            </a:br>
            <a:r>
              <a:rPr lang="ru-RU" sz="2400" kern="0" dirty="0">
                <a:latin typeface="Times New Roman" panose="02020603050405020304" pitchFamily="18" charset="0"/>
                <a:cs typeface="Times New Roman" panose="02020603050405020304" pitchFamily="18" charset="0"/>
              </a:rPr>
              <a:t/>
            </a:r>
            <a:br>
              <a:rPr lang="ru-RU" sz="2400" kern="0" dirty="0">
                <a:latin typeface="Times New Roman" panose="02020603050405020304" pitchFamily="18" charset="0"/>
                <a:cs typeface="Times New Roman" panose="02020603050405020304" pitchFamily="18" charset="0"/>
              </a:rPr>
            </a:br>
            <a:r>
              <a:rPr lang="ru-RU" sz="2400" kern="0" dirty="0" smtClean="0">
                <a:latin typeface="Times New Roman" panose="02020603050405020304" pitchFamily="18" charset="0"/>
                <a:cs typeface="Times New Roman" panose="02020603050405020304" pitchFamily="18" charset="0"/>
              </a:rPr>
              <a:t>					Председатель </a:t>
            </a:r>
            <a:r>
              <a:rPr lang="ru-RU" sz="2400" kern="0" dirty="0">
                <a:latin typeface="Times New Roman" panose="02020603050405020304" pitchFamily="18" charset="0"/>
                <a:cs typeface="Times New Roman" panose="02020603050405020304" pitchFamily="18" charset="0"/>
              </a:rPr>
              <a:t>Правительства</a:t>
            </a:r>
            <a:br>
              <a:rPr lang="ru-RU" sz="2400" kern="0" dirty="0">
                <a:latin typeface="Times New Roman" panose="02020603050405020304" pitchFamily="18" charset="0"/>
                <a:cs typeface="Times New Roman" panose="02020603050405020304" pitchFamily="18" charset="0"/>
              </a:rPr>
            </a:br>
            <a:r>
              <a:rPr lang="ru-RU" sz="2400" kern="0" dirty="0" smtClean="0">
                <a:latin typeface="Times New Roman" panose="02020603050405020304" pitchFamily="18" charset="0"/>
                <a:cs typeface="Times New Roman" panose="02020603050405020304" pitchFamily="18" charset="0"/>
              </a:rPr>
              <a:t>					Российской </a:t>
            </a:r>
            <a:r>
              <a:rPr lang="ru-RU" sz="2400" kern="0" dirty="0">
                <a:latin typeface="Times New Roman" panose="02020603050405020304" pitchFamily="18" charset="0"/>
                <a:cs typeface="Times New Roman" panose="02020603050405020304" pitchFamily="18" charset="0"/>
              </a:rPr>
              <a:t>Федерации</a:t>
            </a:r>
            <a:br>
              <a:rPr lang="ru-RU" sz="2400" kern="0" dirty="0">
                <a:latin typeface="Times New Roman" panose="02020603050405020304" pitchFamily="18" charset="0"/>
                <a:cs typeface="Times New Roman" panose="02020603050405020304" pitchFamily="18" charset="0"/>
              </a:rPr>
            </a:br>
            <a:r>
              <a:rPr lang="ru-RU" sz="2400" kern="0" dirty="0" smtClean="0">
                <a:latin typeface="Times New Roman" panose="02020603050405020304" pitchFamily="18" charset="0"/>
                <a:cs typeface="Times New Roman" panose="02020603050405020304" pitchFamily="18" charset="0"/>
              </a:rPr>
              <a:t>					М.МИШУСТИН</a:t>
            </a:r>
            <a:endParaRPr lang="ru-RU" sz="24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8794949"/>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315293"/>
            <a:ext cx="9143999" cy="2862322"/>
          </a:xfrm>
          <a:prstGeom prst="rect">
            <a:avLst/>
          </a:prstGeom>
        </p:spPr>
        <p:txBody>
          <a:bodyPr wrap="square">
            <a:spAutoFit/>
          </a:bodyPr>
          <a:lstStyle/>
          <a:p>
            <a:pPr algn="ctr"/>
            <a:r>
              <a:rPr lang="ru-RU" sz="3600" dirty="0">
                <a:latin typeface="Times New Roman" panose="02020603050405020304" pitchFamily="18" charset="0"/>
                <a:cs typeface="Times New Roman" panose="02020603050405020304" pitchFamily="18" charset="0"/>
              </a:rPr>
              <a:t>Приказ </a:t>
            </a:r>
            <a:r>
              <a:rPr lang="ru-RU" sz="3600" dirty="0" smtClean="0">
                <a:latin typeface="Times New Roman" panose="02020603050405020304" pitchFamily="18" charset="0"/>
                <a:cs typeface="Times New Roman" panose="02020603050405020304" pitchFamily="18" charset="0"/>
              </a:rPr>
              <a:t>Федеральной службы по аккредитации </a:t>
            </a:r>
            <a:r>
              <a:rPr lang="ru-RU" sz="3600" dirty="0">
                <a:latin typeface="Times New Roman" panose="02020603050405020304" pitchFamily="18" charset="0"/>
                <a:cs typeface="Times New Roman" panose="02020603050405020304" pitchFamily="18" charset="0"/>
              </a:rPr>
              <a:t>от 24 декабря 2019 г. № 274 «Об утверждении политики использования аккредитованными лицами знака национальной системы аккредитации» </a:t>
            </a:r>
          </a:p>
        </p:txBody>
      </p:sp>
    </p:spTree>
    <p:extLst>
      <p:ext uri="{BB962C8B-B14F-4D97-AF65-F5344CB8AC3E}">
        <p14:creationId xmlns:p14="http://schemas.microsoft.com/office/powerpoint/2010/main" val="1732040014"/>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315293"/>
            <a:ext cx="9143999" cy="6524863"/>
          </a:xfrm>
          <a:prstGeom prst="rect">
            <a:avLst/>
          </a:prstGeom>
        </p:spPr>
        <p:txBody>
          <a:bodyPr wrap="square">
            <a:spAutoFit/>
          </a:bodyPr>
          <a:lstStyle/>
          <a:p>
            <a:r>
              <a:rPr lang="ru-RU" sz="2200" dirty="0">
                <a:latin typeface="Times New Roman" panose="02020603050405020304" pitchFamily="18" charset="0"/>
                <a:cs typeface="Times New Roman" panose="02020603050405020304" pitchFamily="18" charset="0"/>
              </a:rPr>
              <a:t>Рекомендовать юридическим лицам и индивидуальным предпринимателям, имеющим действующую аккредитацию в национальной системе аккредитации в качестве испытательной лаборатории (центра) или калибровочной лаборатории, получившим </a:t>
            </a:r>
            <a:r>
              <a:rPr lang="ru-RU" sz="2200" dirty="0" smtClean="0">
                <a:latin typeface="Times New Roman" panose="02020603050405020304" pitchFamily="18" charset="0"/>
                <a:cs typeface="Times New Roman" panose="02020603050405020304" pitchFamily="18" charset="0"/>
              </a:rPr>
              <a:t>разрешение на </a:t>
            </a:r>
            <a:r>
              <a:rPr lang="ru-RU" sz="2200" dirty="0">
                <a:latin typeface="Times New Roman" panose="02020603050405020304" pitchFamily="18" charset="0"/>
                <a:cs typeface="Times New Roman" panose="02020603050405020304" pitchFamily="18" charset="0"/>
              </a:rPr>
              <a:t>использование комбинированного знака национальной </a:t>
            </a:r>
            <a:r>
              <a:rPr lang="ru-RU" sz="2200" dirty="0" smtClean="0">
                <a:latin typeface="Times New Roman" panose="02020603050405020304" pitchFamily="18" charset="0"/>
                <a:cs typeface="Times New Roman" panose="02020603050405020304" pitchFamily="18" charset="0"/>
              </a:rPr>
              <a:t>системы аккредитации </a:t>
            </a:r>
            <a:r>
              <a:rPr lang="ru-RU" sz="2200" dirty="0">
                <a:latin typeface="Times New Roman" panose="02020603050405020304" pitchFamily="18" charset="0"/>
                <a:cs typeface="Times New Roman" panose="02020603050405020304" pitchFamily="18" charset="0"/>
              </a:rPr>
              <a:t>и не прошедшим процедуру подтверждения компетентности аккредитованного лица в соответствии с положениями межгосударственного стандарта ГОСТ ТЗОЛЕС17025-2019 «Общие требования к компетентности </a:t>
            </a:r>
            <a:r>
              <a:rPr lang="ru-RU" sz="2200" dirty="0" smtClean="0">
                <a:latin typeface="Times New Roman" panose="02020603050405020304" pitchFamily="18" charset="0"/>
                <a:cs typeface="Times New Roman" panose="02020603050405020304" pitchFamily="18" charset="0"/>
              </a:rPr>
              <a:t>испытательных и </a:t>
            </a:r>
            <a:r>
              <a:rPr lang="ru-RU" sz="2200" dirty="0">
                <a:latin typeface="Times New Roman" panose="02020603050405020304" pitchFamily="18" charset="0"/>
                <a:cs typeface="Times New Roman" panose="02020603050405020304" pitchFamily="18" charset="0"/>
              </a:rPr>
              <a:t>калибровочных лабораторий</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далее — ГОСТ ТЗОЛЕС17025-2019), направить в Федеральную службу по аккредитации заполненную </a:t>
            </a:r>
            <a:r>
              <a:rPr lang="ru-RU" sz="2200" b="1" dirty="0">
                <a:latin typeface="Times New Roman" panose="02020603050405020304" pitchFamily="18" charset="0"/>
                <a:cs typeface="Times New Roman" panose="02020603050405020304" pitchFamily="18" charset="0"/>
              </a:rPr>
              <a:t>Декларацию о соответствии </a:t>
            </a:r>
            <a:r>
              <a:rPr lang="ru-RU" sz="2200" dirty="0">
                <a:latin typeface="Times New Roman" panose="02020603050405020304" pitchFamily="18" charset="0"/>
                <a:cs typeface="Times New Roman" panose="02020603050405020304" pitchFamily="18" charset="0"/>
              </a:rPr>
              <a:t>лаборатории требованиям ГОСТ </a:t>
            </a:r>
            <a:r>
              <a:rPr lang="en-US" sz="2200" dirty="0" smtClean="0">
                <a:latin typeface="Times New Roman" panose="02020603050405020304" pitchFamily="18" charset="0"/>
                <a:cs typeface="Times New Roman" panose="02020603050405020304" pitchFamily="18" charset="0"/>
              </a:rPr>
              <a:t>IS</a:t>
            </a:r>
            <a:r>
              <a:rPr lang="ru-RU" sz="2200" dirty="0" smtClean="0">
                <a:latin typeface="Times New Roman" panose="02020603050405020304" pitchFamily="18" charset="0"/>
                <a:cs typeface="Times New Roman" panose="02020603050405020304" pitchFamily="18" charset="0"/>
              </a:rPr>
              <a:t>О</a:t>
            </a:r>
            <a:r>
              <a:rPr lang="en-US" sz="2200" dirty="0" smtClean="0">
                <a:latin typeface="Times New Roman" panose="02020603050405020304" pitchFamily="18" charset="0"/>
                <a:cs typeface="Times New Roman" panose="02020603050405020304" pitchFamily="18" charset="0"/>
              </a:rPr>
              <a:t>/I</a:t>
            </a:r>
            <a:r>
              <a:rPr lang="ru-RU" sz="2200" dirty="0" smtClean="0">
                <a:latin typeface="Times New Roman" panose="02020603050405020304" pitchFamily="18" charset="0"/>
                <a:cs typeface="Times New Roman" panose="02020603050405020304" pitchFamily="18" charset="0"/>
              </a:rPr>
              <a:t>ЕС </a:t>
            </a:r>
            <a:r>
              <a:rPr lang="ru-RU" sz="2200" dirty="0">
                <a:latin typeface="Times New Roman" panose="02020603050405020304" pitchFamily="18" charset="0"/>
                <a:cs typeface="Times New Roman" panose="02020603050405020304" pitchFamily="18" charset="0"/>
              </a:rPr>
              <a:t>17025-2019 «Общие требования к компетентности </a:t>
            </a:r>
            <a:r>
              <a:rPr lang="ru-RU" sz="2200" dirty="0" smtClean="0">
                <a:latin typeface="Times New Roman" panose="02020603050405020304" pitchFamily="18" charset="0"/>
                <a:cs typeface="Times New Roman" panose="02020603050405020304" pitchFamily="18" charset="0"/>
              </a:rPr>
              <a:t>испытательных</a:t>
            </a:r>
            <a:r>
              <a:rPr lang="en-US" sz="2200" dirty="0" smtClean="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и </a:t>
            </a:r>
            <a:r>
              <a:rPr lang="ru-RU" sz="2200" dirty="0">
                <a:latin typeface="Times New Roman" panose="02020603050405020304" pitchFamily="18" charset="0"/>
                <a:cs typeface="Times New Roman" panose="02020603050405020304" pitchFamily="18" charset="0"/>
              </a:rPr>
              <a:t>калибровочных лабораторий</a:t>
            </a:r>
            <a:r>
              <a:rPr lang="ru-RU"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a:t>
            </a:r>
            <a:r>
              <a:rPr lang="ru-RU" sz="2200" dirty="0">
                <a:latin typeface="Times New Roman" panose="02020603050405020304" pitchFamily="18" charset="0"/>
                <a:cs typeface="Times New Roman" panose="02020603050405020304" pitchFamily="18" charset="0"/>
              </a:rPr>
              <a:t>далее — Декларация) по форме согласно приложению №1 к настоящему приказу и </a:t>
            </a:r>
            <a:r>
              <a:rPr lang="ru-RU" sz="2200" b="1" dirty="0">
                <a:latin typeface="Times New Roman" panose="02020603050405020304" pitchFamily="18" charset="0"/>
                <a:cs typeface="Times New Roman" panose="02020603050405020304" pitchFamily="18" charset="0"/>
              </a:rPr>
              <a:t>Анкету </a:t>
            </a:r>
            <a:r>
              <a:rPr lang="ru-RU" sz="2200" b="1" dirty="0" err="1">
                <a:latin typeface="Times New Roman" panose="02020603050405020304" pitchFamily="18" charset="0"/>
                <a:cs typeface="Times New Roman" panose="02020603050405020304" pitchFamily="18" charset="0"/>
              </a:rPr>
              <a:t>самообследования</a:t>
            </a:r>
            <a:r>
              <a:rPr lang="ru-RU" sz="2200" b="1" dirty="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соответствия лаборатории требованиям ГОСТ </a:t>
            </a:r>
            <a:r>
              <a:rPr lang="en-US" sz="2200" dirty="0">
                <a:latin typeface="Times New Roman" panose="02020603050405020304" pitchFamily="18" charset="0"/>
                <a:cs typeface="Times New Roman" panose="02020603050405020304" pitchFamily="18" charset="0"/>
              </a:rPr>
              <a:t>IS</a:t>
            </a:r>
            <a:r>
              <a:rPr lang="ru-RU" sz="2200" dirty="0">
                <a:latin typeface="Times New Roman" panose="02020603050405020304" pitchFamily="18" charset="0"/>
                <a:cs typeface="Times New Roman" panose="02020603050405020304" pitchFamily="18" charset="0"/>
              </a:rPr>
              <a:t>О</a:t>
            </a:r>
            <a:r>
              <a:rPr lang="en-US" sz="2200" dirty="0">
                <a:latin typeface="Times New Roman" panose="02020603050405020304" pitchFamily="18" charset="0"/>
                <a:cs typeface="Times New Roman" panose="02020603050405020304" pitchFamily="18" charset="0"/>
              </a:rPr>
              <a:t>/I</a:t>
            </a:r>
            <a:r>
              <a:rPr lang="ru-RU" sz="2200" dirty="0">
                <a:latin typeface="Times New Roman" panose="02020603050405020304" pitchFamily="18" charset="0"/>
                <a:cs typeface="Times New Roman" panose="02020603050405020304" pitchFamily="18" charset="0"/>
              </a:rPr>
              <a:t>ЕС 17025-2019 </a:t>
            </a:r>
            <a:r>
              <a:rPr lang="ru-RU" sz="2200" dirty="0" smtClean="0">
                <a:latin typeface="Times New Roman" panose="02020603050405020304" pitchFamily="18" charset="0"/>
                <a:cs typeface="Times New Roman" panose="02020603050405020304" pitchFamily="18" charset="0"/>
              </a:rPr>
              <a:t>«</a:t>
            </a:r>
            <a:r>
              <a:rPr lang="ru-RU" sz="2200" dirty="0">
                <a:latin typeface="Times New Roman" panose="02020603050405020304" pitchFamily="18" charset="0"/>
                <a:cs typeface="Times New Roman" panose="02020603050405020304" pitchFamily="18" charset="0"/>
              </a:rPr>
              <a:t>Общие требования к компетентности испытательных и калибровочных лабораторий» (далее — Анкета </a:t>
            </a:r>
            <a:r>
              <a:rPr lang="ru-RU" sz="2200" dirty="0" err="1">
                <a:latin typeface="Times New Roman" panose="02020603050405020304" pitchFamily="18" charset="0"/>
                <a:cs typeface="Times New Roman" panose="02020603050405020304" pitchFamily="18" charset="0"/>
              </a:rPr>
              <a:t>самообследования</a:t>
            </a:r>
            <a:r>
              <a:rPr lang="ru-RU" sz="2200" dirty="0">
                <a:latin typeface="Times New Roman" panose="02020603050405020304" pitchFamily="18" charset="0"/>
                <a:cs typeface="Times New Roman" panose="02020603050405020304" pitchFamily="18" charset="0"/>
              </a:rPr>
              <a:t>) по форме согласно приложению №2 к настоящему </a:t>
            </a:r>
            <a:r>
              <a:rPr lang="ru-RU" sz="2200" dirty="0" smtClean="0">
                <a:latin typeface="Times New Roman" panose="02020603050405020304" pitchFamily="18" charset="0"/>
                <a:cs typeface="Times New Roman" panose="02020603050405020304" pitchFamily="18" charset="0"/>
              </a:rPr>
              <a:t>приказу</a:t>
            </a:r>
            <a:r>
              <a:rPr lang="en-US" sz="2200" dirty="0" smtClean="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в срок</a:t>
            </a:r>
            <a:r>
              <a:rPr lang="en-US" sz="2200" dirty="0" smtClean="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до </a:t>
            </a:r>
            <a:r>
              <a:rPr lang="ru-RU" sz="2200" dirty="0">
                <a:latin typeface="Times New Roman" panose="02020603050405020304" pitchFamily="18" charset="0"/>
                <a:cs typeface="Times New Roman" panose="02020603050405020304" pitchFamily="18" charset="0"/>
              </a:rPr>
              <a:t>1 марта </a:t>
            </a:r>
            <a:r>
              <a:rPr lang="ru-RU" sz="2200" dirty="0" smtClean="0">
                <a:latin typeface="Times New Roman" panose="02020603050405020304" pitchFamily="18" charset="0"/>
                <a:cs typeface="Times New Roman" panose="02020603050405020304" pitchFamily="18" charset="0"/>
              </a:rPr>
              <a:t>2020</a:t>
            </a:r>
            <a:r>
              <a:rPr lang="en-US" sz="2200" dirty="0" smtClean="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г</a:t>
            </a:r>
            <a:r>
              <a:rPr lang="ru-RU"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61385832"/>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315293"/>
            <a:ext cx="9143999" cy="2308324"/>
          </a:xfrm>
          <a:prstGeom prst="rect">
            <a:avLst/>
          </a:prstGeom>
        </p:spPr>
        <p:txBody>
          <a:bodyPr wrap="square">
            <a:spAutoFit/>
          </a:bodyPr>
          <a:lstStyle/>
          <a:p>
            <a:pPr algn="ctr"/>
            <a:r>
              <a:rPr lang="ru-RU" sz="3600" dirty="0" smtClean="0">
                <a:latin typeface="Times New Roman" panose="02020603050405020304" pitchFamily="18" charset="0"/>
                <a:cs typeface="Times New Roman" panose="02020603050405020304" pitchFamily="18" charset="0"/>
              </a:rPr>
              <a:t>Письмо Федеральной службы по аккредитации </a:t>
            </a:r>
            <a:br>
              <a:rPr lang="ru-RU" sz="3600"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от 25 </a:t>
            </a:r>
            <a:r>
              <a:rPr lang="ru-RU" sz="3600" dirty="0">
                <a:latin typeface="Times New Roman" panose="02020603050405020304" pitchFamily="18" charset="0"/>
                <a:cs typeface="Times New Roman" panose="02020603050405020304" pitchFamily="18" charset="0"/>
              </a:rPr>
              <a:t>декабря 2019 г. № </a:t>
            </a:r>
            <a:r>
              <a:rPr lang="ru-RU" sz="3600" dirty="0" smtClean="0">
                <a:latin typeface="Times New Roman" panose="02020603050405020304" pitchFamily="18" charset="0"/>
                <a:cs typeface="Times New Roman" panose="02020603050405020304" pitchFamily="18" charset="0"/>
              </a:rPr>
              <a:t>30896/05 АБ </a:t>
            </a:r>
            <a:br>
              <a:rPr lang="ru-RU" sz="3600"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«О предоставлении информации» </a:t>
            </a:r>
            <a:endParaRPr lang="ru-RU" sz="36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3058493"/>
            <a:ext cx="9143999" cy="3970318"/>
          </a:xfrm>
          <a:prstGeom prst="rect">
            <a:avLst/>
          </a:prstGeom>
        </p:spPr>
        <p:txBody>
          <a:bodyPr wrap="square">
            <a:spAutoFit/>
          </a:bodyPr>
          <a:lstStyle/>
          <a:p>
            <a:r>
              <a:rPr lang="ru-RU" sz="2800" dirty="0" smtClean="0">
                <a:latin typeface="Times New Roman" panose="02020603050405020304" pitchFamily="18" charset="0"/>
                <a:cs typeface="Times New Roman" panose="02020603050405020304" pitchFamily="18" charset="0"/>
              </a:rPr>
              <a:t>Изложен подход ФСА к оценке соответствия образования работников </a:t>
            </a:r>
            <a:r>
              <a:rPr lang="ru-RU" sz="2800" dirty="0">
                <a:latin typeface="Times New Roman" panose="02020603050405020304" pitchFamily="18" charset="0"/>
                <a:cs typeface="Times New Roman" panose="02020603050405020304" pitchFamily="18" charset="0"/>
              </a:rPr>
              <a:t>и опыта </a:t>
            </a:r>
            <a:r>
              <a:rPr lang="ru-RU" sz="2800" dirty="0" smtClean="0">
                <a:latin typeface="Times New Roman" panose="02020603050405020304" pitchFamily="18" charset="0"/>
                <a:cs typeface="Times New Roman" panose="02020603050405020304" pitchFamily="18" charset="0"/>
              </a:rPr>
              <a:t>их работы требованиям </a:t>
            </a:r>
            <a:r>
              <a:rPr lang="ru-RU" sz="2800" dirty="0">
                <a:latin typeface="Times New Roman" panose="02020603050405020304" pitchFamily="18" charset="0"/>
                <a:cs typeface="Times New Roman" panose="02020603050405020304" pitchFamily="18" charset="0"/>
              </a:rPr>
              <a:t>Критериев </a:t>
            </a:r>
            <a:r>
              <a:rPr lang="ru-RU" sz="2800" dirty="0" smtClean="0">
                <a:latin typeface="Times New Roman" panose="02020603050405020304" pitchFamily="18" charset="0"/>
                <a:cs typeface="Times New Roman" panose="02020603050405020304" pitchFamily="18" charset="0"/>
              </a:rPr>
              <a:t>аккредитации для:</a:t>
            </a:r>
          </a:p>
          <a:p>
            <a:pPr marL="457200"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испытательных лабораторий (центров);</a:t>
            </a:r>
          </a:p>
          <a:p>
            <a:pPr marL="457200"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организаций, выполняющих работы в области обеспечения единства измерений;</a:t>
            </a:r>
          </a:p>
          <a:p>
            <a:pPr marL="457200"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органов инспекции;</a:t>
            </a:r>
          </a:p>
          <a:p>
            <a:pPr marL="457200"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органов по сертификации.</a:t>
            </a:r>
          </a:p>
          <a:p>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6559598"/>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3999" cy="3072349"/>
          </a:xfrm>
        </p:spPr>
        <p:txBody>
          <a:bodyPr anchor="t" anchorCtr="0">
            <a:noAutofit/>
          </a:bodyPr>
          <a:lstStyle/>
          <a:p>
            <a:pPr>
              <a:lnSpc>
                <a:spcPct val="100000"/>
              </a:lnSpc>
            </a:pPr>
            <a:r>
              <a:rPr lang="ru-RU" sz="2400" dirty="0">
                <a:latin typeface="Times New Roman" panose="02020603050405020304" pitchFamily="18" charset="0"/>
                <a:cs typeface="Times New Roman" panose="02020603050405020304" pitchFamily="18" charset="0"/>
              </a:rPr>
              <a:t>Приказ Минэкономразвития от 18 января 2019 г. № 14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a:t>
            </a:r>
            <a:r>
              <a:rPr lang="ru-RU" sz="2400" b="1" dirty="0">
                <a:latin typeface="Times New Roman" panose="02020603050405020304" pitchFamily="18" charset="0"/>
                <a:cs typeface="Times New Roman" panose="02020603050405020304" pitchFamily="18" charset="0"/>
              </a:rPr>
              <a:t>Об утверждении перечня несоответствий заявителя критериям аккредитации, которые при осуществлении аккредитации влекут за собой отказ в аккредитации, и Перечня несоответствий аккредитованного лица требованиям законодательства Российской Федерации к деятельности аккредитованных лиц, влекущих за собой приостановление действия аккредитации»</a:t>
            </a:r>
          </a:p>
        </p:txBody>
      </p:sp>
      <p:sp>
        <p:nvSpPr>
          <p:cNvPr id="3" name="Прямоугольник 2"/>
          <p:cNvSpPr/>
          <p:nvPr/>
        </p:nvSpPr>
        <p:spPr>
          <a:xfrm>
            <a:off x="1" y="3072348"/>
            <a:ext cx="9143999" cy="3785652"/>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Приказом установлен перечень критических несоответствий, которые выражаются в нарушении:</a:t>
            </a:r>
          </a:p>
          <a:p>
            <a:pPr marL="342900" indent="-342900" algn="just">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требований </a:t>
            </a:r>
            <a:r>
              <a:rPr lang="ru-RU" altLang="ru-RU" sz="2000" dirty="0" smtClean="0">
                <a:latin typeface="Times New Roman" panose="02020603050405020304" pitchFamily="18" charset="0"/>
                <a:ea typeface="+mj-ea"/>
                <a:cs typeface="Times New Roman" panose="02020603050405020304" pitchFamily="18" charset="0"/>
              </a:rPr>
              <a:t>к работникам; </a:t>
            </a:r>
          </a:p>
          <a:p>
            <a:pPr marL="342900" indent="-342900" algn="just">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требований </a:t>
            </a:r>
            <a:r>
              <a:rPr lang="ru-RU" altLang="ru-RU" sz="2000" dirty="0" smtClean="0">
                <a:latin typeface="Times New Roman" panose="02020603050405020304" pitchFamily="18" charset="0"/>
                <a:ea typeface="+mj-ea"/>
                <a:cs typeface="Times New Roman" panose="02020603050405020304" pitchFamily="18" charset="0"/>
              </a:rPr>
              <a:t>к помещениям; </a:t>
            </a:r>
          </a:p>
          <a:p>
            <a:pPr marL="342900" indent="-342900" algn="just">
              <a:buFont typeface="Arial" panose="020B0604020202020204" pitchFamily="34" charset="0"/>
              <a:buChar char="•"/>
            </a:pPr>
            <a:r>
              <a:rPr lang="ru-RU" altLang="ru-RU" sz="2000" dirty="0" smtClean="0">
                <a:latin typeface="Times New Roman" panose="02020603050405020304" pitchFamily="18" charset="0"/>
                <a:ea typeface="+mj-ea"/>
                <a:cs typeface="Times New Roman" panose="02020603050405020304" pitchFamily="18" charset="0"/>
              </a:rPr>
              <a:t>положений нормативно-правовых актов, документов в области стандартизации;</a:t>
            </a:r>
          </a:p>
          <a:p>
            <a:pPr marL="342900" indent="-342900" algn="just">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требований </a:t>
            </a:r>
            <a:r>
              <a:rPr lang="ru-RU" sz="2000" dirty="0">
                <a:latin typeface="Times New Roman" panose="02020603050405020304" pitchFamily="18" charset="0"/>
                <a:cs typeface="Times New Roman" panose="02020603050405020304" pitchFamily="18" charset="0"/>
              </a:rPr>
              <a:t>системы менеджмента качества в том </a:t>
            </a:r>
            <a:r>
              <a:rPr lang="ru-RU" sz="2000" dirty="0" smtClean="0">
                <a:latin typeface="Times New Roman" panose="02020603050405020304" pitchFamily="18" charset="0"/>
                <a:cs typeface="Times New Roman" panose="02020603050405020304" pitchFamily="18" charset="0"/>
              </a:rPr>
              <a:t>числе:</a:t>
            </a:r>
          </a:p>
          <a:p>
            <a:pPr marL="342900" indent="-342900" algn="just">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к хранению, защите, восстановлению, резервному копированию, архивированию </a:t>
            </a:r>
            <a:r>
              <a:rPr lang="ru-RU" sz="2000" dirty="0" smtClean="0">
                <a:latin typeface="Times New Roman" panose="02020603050405020304" pitchFamily="18" charset="0"/>
                <a:cs typeface="Times New Roman" panose="02020603050405020304" pitchFamily="18" charset="0"/>
              </a:rPr>
              <a:t>документов;</a:t>
            </a:r>
          </a:p>
          <a:p>
            <a:pPr marL="342900" indent="-342900"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к управлению </a:t>
            </a:r>
            <a:r>
              <a:rPr lang="ru-RU" sz="2000" dirty="0" smtClean="0">
                <a:latin typeface="Times New Roman" panose="02020603050405020304" pitchFamily="18" charset="0"/>
                <a:cs typeface="Times New Roman" panose="02020603050405020304" pitchFamily="18" charset="0"/>
              </a:rPr>
              <a:t>оборудованием;</a:t>
            </a:r>
            <a:endParaRPr lang="ru-RU" altLang="ru-RU" sz="2000" dirty="0">
              <a:latin typeface="Times New Roman" panose="02020603050405020304" pitchFamily="18" charset="0"/>
              <a:ea typeface="+mj-ea"/>
              <a:cs typeface="Times New Roman" panose="02020603050405020304" pitchFamily="18" charset="0"/>
            </a:endParaRPr>
          </a:p>
          <a:p>
            <a:pPr marL="342900" indent="-342900" algn="just">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правил </a:t>
            </a:r>
            <a:r>
              <a:rPr lang="ru-RU" sz="2000" dirty="0">
                <a:latin typeface="Times New Roman" panose="02020603050405020304" pitchFamily="18" charset="0"/>
                <a:cs typeface="Times New Roman" panose="02020603050405020304" pitchFamily="18" charset="0"/>
              </a:rPr>
              <a:t>мониторинга и контроля показателей внешних </a:t>
            </a:r>
            <a:r>
              <a:rPr lang="ru-RU" sz="2000" dirty="0" smtClean="0">
                <a:latin typeface="Times New Roman" panose="02020603050405020304" pitchFamily="18" charset="0"/>
                <a:cs typeface="Times New Roman" panose="02020603050405020304" pitchFamily="18" charset="0"/>
              </a:rPr>
              <a:t>условий;</a:t>
            </a:r>
          </a:p>
          <a:p>
            <a:pPr marL="342900" indent="-342900" algn="just">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отсутствие </a:t>
            </a:r>
            <a:r>
              <a:rPr lang="ru-RU" sz="2000" dirty="0" smtClean="0">
                <a:latin typeface="Times New Roman" panose="02020603050405020304" pitchFamily="18" charset="0"/>
                <a:cs typeface="Times New Roman" panose="02020603050405020304" pitchFamily="18" charset="0"/>
              </a:rPr>
              <a:t>обеспечения </a:t>
            </a:r>
            <a:r>
              <a:rPr lang="ru-RU" sz="2000" dirty="0">
                <a:latin typeface="Times New Roman" panose="02020603050405020304" pitchFamily="18" charset="0"/>
                <a:cs typeface="Times New Roman" panose="02020603050405020304" pitchFamily="18" charset="0"/>
              </a:rPr>
              <a:t>метрологической </a:t>
            </a:r>
            <a:r>
              <a:rPr lang="ru-RU" sz="2000" dirty="0" smtClean="0">
                <a:latin typeface="Times New Roman" panose="02020603050405020304" pitchFamily="18" charset="0"/>
                <a:cs typeface="Times New Roman" panose="02020603050405020304" pitchFamily="18" charset="0"/>
              </a:rPr>
              <a:t>прослеживаемости.</a:t>
            </a:r>
            <a:endParaRPr lang="ru-RU" altLang="ru-RU" sz="2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73994911"/>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3999" cy="3072349"/>
          </a:xfrm>
        </p:spPr>
        <p:txBody>
          <a:bodyPr anchor="t" anchorCtr="0">
            <a:noAutofit/>
          </a:bodyPr>
          <a:lstStyle/>
          <a:p>
            <a:pPr>
              <a:lnSpc>
                <a:spcPct val="100000"/>
              </a:lnSpc>
            </a:pPr>
            <a:r>
              <a:rPr lang="ru-RU" sz="2400" dirty="0">
                <a:latin typeface="Times New Roman" panose="02020603050405020304" pitchFamily="18" charset="0"/>
                <a:cs typeface="Times New Roman" panose="02020603050405020304" pitchFamily="18" charset="0"/>
              </a:rPr>
              <a:t>Приказ Росаккредитации от 9 августа 2019 г. № 144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a:t>
            </a:r>
            <a:r>
              <a:rPr lang="ru-RU" sz="2400" b="1" dirty="0">
                <a:latin typeface="Times New Roman" panose="02020603050405020304" pitchFamily="18" charset="0"/>
                <a:cs typeface="Times New Roman" panose="02020603050405020304" pitchFamily="18" charset="0"/>
              </a:rPr>
              <a:t>Об утверждении плана перехода участников национальной системы аккредитации на применение международного стандарта ISO/IEC 17025:2017 «Общие требования к компетентности испытательных и калибровочных лабораторий»</a:t>
            </a:r>
          </a:p>
        </p:txBody>
      </p:sp>
      <p:sp>
        <p:nvSpPr>
          <p:cNvPr id="3" name="Прямоугольник 2"/>
          <p:cNvSpPr/>
          <p:nvPr/>
        </p:nvSpPr>
        <p:spPr>
          <a:xfrm>
            <a:off x="1" y="3072348"/>
            <a:ext cx="9143999" cy="3231654"/>
          </a:xfrm>
          <a:prstGeom prst="rect">
            <a:avLst/>
          </a:prstGeom>
        </p:spPr>
        <p:txBody>
          <a:bodyPr wrap="square">
            <a:spAutoFit/>
          </a:bodyPr>
          <a:lstStyle/>
          <a:p>
            <a:pPr algn="just"/>
            <a:r>
              <a:rPr lang="ru-RU" altLang="ru-RU" sz="2400" dirty="0" smtClean="0">
                <a:latin typeface="Times New Roman" panose="02020603050405020304" pitchFamily="18" charset="0"/>
                <a:cs typeface="Times New Roman" panose="02020603050405020304" pitchFamily="18" charset="0"/>
              </a:rPr>
              <a:t>      </a:t>
            </a:r>
            <a:r>
              <a:rPr lang="ru-RU" altLang="ru-RU" sz="2000" dirty="0" smtClean="0">
                <a:latin typeface="Times New Roman" panose="02020603050405020304" pitchFamily="18" charset="0"/>
                <a:ea typeface="+mj-ea"/>
                <a:cs typeface="Times New Roman" panose="02020603050405020304" pitchFamily="18" charset="0"/>
              </a:rPr>
              <a:t>Для испытательных и калибровочных лабораторий предусмотрены мероприятия:</a:t>
            </a:r>
          </a:p>
          <a:p>
            <a:pPr marL="342900" indent="-342900" algn="just">
              <a:buFont typeface="Arial" panose="020B0604020202020204" pitchFamily="34" charset="0"/>
              <a:buChar char="•"/>
            </a:pPr>
            <a:r>
              <a:rPr lang="ru-RU" sz="2000" dirty="0" smtClean="0">
                <a:latin typeface="Times New Roman" panose="02020603050405020304" pitchFamily="18" charset="0"/>
                <a:ea typeface="+mj-ea"/>
                <a:cs typeface="Times New Roman" panose="02020603050405020304" pitchFamily="18" charset="0"/>
              </a:rPr>
              <a:t>обучение сотрудников лабораторий требованиям ГОСТ </a:t>
            </a:r>
            <a:r>
              <a:rPr lang="en-US" sz="2000" dirty="0" smtClean="0">
                <a:latin typeface="Times New Roman" panose="02020603050405020304" pitchFamily="18" charset="0"/>
                <a:ea typeface="+mj-ea"/>
                <a:cs typeface="Times New Roman" panose="02020603050405020304" pitchFamily="18" charset="0"/>
              </a:rPr>
              <a:t>ISO/IEC 17025-2019</a:t>
            </a:r>
            <a:r>
              <a:rPr lang="ru-RU" sz="2000" dirty="0" smtClean="0">
                <a:latin typeface="Times New Roman" panose="02020603050405020304" pitchFamily="18" charset="0"/>
                <a:ea typeface="+mj-ea"/>
                <a:cs typeface="Times New Roman" panose="02020603050405020304" pitchFamily="18" charset="0"/>
              </a:rPr>
              <a:t>.</a:t>
            </a:r>
          </a:p>
          <a:p>
            <a:pPr marL="342900" indent="-342900" algn="just">
              <a:buFont typeface="Arial" panose="020B0604020202020204" pitchFamily="34" charset="0"/>
              <a:buChar char="•"/>
            </a:pPr>
            <a:r>
              <a:rPr lang="ru-RU" sz="2000" dirty="0" smtClean="0">
                <a:latin typeface="Times New Roman" panose="02020603050405020304" pitchFamily="18" charset="0"/>
                <a:ea typeface="+mj-ea"/>
                <a:cs typeface="Times New Roman" panose="02020603050405020304" pitchFamily="18" charset="0"/>
              </a:rPr>
              <a:t>внесение изменений в систему менеджмента качества лаборатории на основании сопоставительного анализа ГОСТ ИСО/МЭК 17025-2009 и ГОСТ </a:t>
            </a:r>
            <a:r>
              <a:rPr lang="en-US" sz="2000" dirty="0">
                <a:latin typeface="Times New Roman" panose="02020603050405020304" pitchFamily="18" charset="0"/>
                <a:ea typeface="+mj-ea"/>
                <a:cs typeface="Times New Roman" panose="02020603050405020304" pitchFamily="18" charset="0"/>
              </a:rPr>
              <a:t>ISO/IEC </a:t>
            </a:r>
            <a:r>
              <a:rPr lang="en-US" sz="2000" dirty="0" smtClean="0">
                <a:latin typeface="Times New Roman" panose="02020603050405020304" pitchFamily="18" charset="0"/>
                <a:ea typeface="+mj-ea"/>
                <a:cs typeface="Times New Roman" panose="02020603050405020304" pitchFamily="18" charset="0"/>
              </a:rPr>
              <a:t>17025-2019</a:t>
            </a:r>
            <a:r>
              <a:rPr lang="ru-RU" sz="2000" dirty="0" smtClean="0">
                <a:latin typeface="Times New Roman" panose="02020603050405020304" pitchFamily="18" charset="0"/>
                <a:ea typeface="+mj-ea"/>
                <a:cs typeface="Times New Roman" panose="02020603050405020304" pitchFamily="18" charset="0"/>
              </a:rPr>
              <a:t>.</a:t>
            </a:r>
          </a:p>
          <a:p>
            <a:pPr marL="342900" indent="-342900" algn="just">
              <a:buFont typeface="Arial" panose="020B0604020202020204" pitchFamily="34" charset="0"/>
              <a:buChar char="•"/>
            </a:pPr>
            <a:r>
              <a:rPr lang="ru-RU" sz="2000" dirty="0" smtClean="0">
                <a:latin typeface="Times New Roman" panose="02020603050405020304" pitchFamily="18" charset="0"/>
                <a:ea typeface="+mj-ea"/>
                <a:cs typeface="Times New Roman" panose="02020603050405020304" pitchFamily="18" charset="0"/>
              </a:rPr>
              <a:t>проведение оценки компетентности персонала лаборатории на выполнение работ в соответствии с требованиями </a:t>
            </a:r>
            <a:r>
              <a:rPr lang="ru-RU" sz="2000" dirty="0">
                <a:latin typeface="Times New Roman" panose="02020603050405020304" pitchFamily="18" charset="0"/>
                <a:ea typeface="+mj-ea"/>
                <a:cs typeface="Times New Roman" panose="02020603050405020304" pitchFamily="18" charset="0"/>
              </a:rPr>
              <a:t>ГОСТ </a:t>
            </a:r>
            <a:r>
              <a:rPr lang="en-US" sz="2000" dirty="0">
                <a:latin typeface="Times New Roman" panose="02020603050405020304" pitchFamily="18" charset="0"/>
                <a:ea typeface="+mj-ea"/>
                <a:cs typeface="Times New Roman" panose="02020603050405020304" pitchFamily="18" charset="0"/>
              </a:rPr>
              <a:t>ISO/IEC </a:t>
            </a:r>
            <a:r>
              <a:rPr lang="en-US" sz="2000" dirty="0" smtClean="0">
                <a:latin typeface="Times New Roman" panose="02020603050405020304" pitchFamily="18" charset="0"/>
                <a:ea typeface="+mj-ea"/>
                <a:cs typeface="Times New Roman" panose="02020603050405020304" pitchFamily="18" charset="0"/>
              </a:rPr>
              <a:t>17025-2019</a:t>
            </a:r>
            <a:r>
              <a:rPr lang="ru-RU" sz="2000" dirty="0" smtClean="0">
                <a:latin typeface="Times New Roman" panose="02020603050405020304" pitchFamily="18" charset="0"/>
                <a:ea typeface="+mj-ea"/>
                <a:cs typeface="Times New Roman" panose="02020603050405020304" pitchFamily="18" charset="0"/>
              </a:rPr>
              <a:t>.</a:t>
            </a:r>
          </a:p>
          <a:p>
            <a:pPr marL="342900" indent="-342900" algn="just">
              <a:buFont typeface="Arial" panose="020B0604020202020204" pitchFamily="34" charset="0"/>
              <a:buChar char="•"/>
            </a:pPr>
            <a:r>
              <a:rPr lang="ru-RU" sz="2000" dirty="0" smtClean="0">
                <a:latin typeface="Times New Roman" panose="02020603050405020304" pitchFamily="18" charset="0"/>
                <a:ea typeface="+mj-ea"/>
                <a:cs typeface="Times New Roman" panose="02020603050405020304" pitchFamily="18" charset="0"/>
              </a:rPr>
              <a:t>проведение обучения внутренних аудиторов требованиям </a:t>
            </a:r>
            <a:r>
              <a:rPr lang="ru-RU" sz="2000" dirty="0">
                <a:latin typeface="Times New Roman" panose="02020603050405020304" pitchFamily="18" charset="0"/>
                <a:ea typeface="+mj-ea"/>
                <a:cs typeface="Times New Roman" panose="02020603050405020304" pitchFamily="18" charset="0"/>
              </a:rPr>
              <a:t>ГОСТ </a:t>
            </a:r>
            <a:r>
              <a:rPr lang="en-US" sz="2000" dirty="0">
                <a:latin typeface="Times New Roman" panose="02020603050405020304" pitchFamily="18" charset="0"/>
                <a:ea typeface="+mj-ea"/>
                <a:cs typeface="Times New Roman" panose="02020603050405020304" pitchFamily="18" charset="0"/>
              </a:rPr>
              <a:t>ISO/IEC </a:t>
            </a:r>
            <a:r>
              <a:rPr lang="en-US" sz="2000" dirty="0" smtClean="0">
                <a:latin typeface="Times New Roman" panose="02020603050405020304" pitchFamily="18" charset="0"/>
                <a:ea typeface="+mj-ea"/>
                <a:cs typeface="Times New Roman" panose="02020603050405020304" pitchFamily="18" charset="0"/>
              </a:rPr>
              <a:t>17025-2019</a:t>
            </a:r>
            <a:r>
              <a:rPr lang="ru-RU" sz="2000" dirty="0" smtClean="0">
                <a:latin typeface="Times New Roman" panose="02020603050405020304" pitchFamily="18" charset="0"/>
                <a:ea typeface="+mj-ea"/>
                <a:cs typeface="Times New Roman" panose="02020603050405020304" pitchFamily="18" charset="0"/>
              </a:rPr>
              <a:t>.</a:t>
            </a:r>
            <a:endParaRPr lang="ru-RU" altLang="ru-RU" sz="2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535716799"/>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3999" cy="3072349"/>
          </a:xfrm>
        </p:spPr>
        <p:txBody>
          <a:bodyPr anchor="t" anchorCtr="0">
            <a:noAutofit/>
          </a:bodyPr>
          <a:lstStyle/>
          <a:p>
            <a:r>
              <a:rPr lang="ru-RU" sz="2400" dirty="0">
                <a:latin typeface="Times New Roman" panose="02020603050405020304" pitchFamily="18" charset="0"/>
                <a:cs typeface="Times New Roman" panose="02020603050405020304" pitchFamily="18" charset="0"/>
              </a:rPr>
              <a:t>Приказ Минэкономразвития России от 19 августа 2019 г. № 506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a:t>
            </a:r>
            <a:r>
              <a:rPr lang="ru-RU" sz="2400" b="1" dirty="0">
                <a:latin typeface="Times New Roman" panose="02020603050405020304" pitchFamily="18" charset="0"/>
                <a:cs typeface="Times New Roman" panose="02020603050405020304" pitchFamily="18" charset="0"/>
              </a:rPr>
              <a:t>О внесении изменений в приказ Минэкономразвития России от 30 мая 2014 г. № 326 «Об утверждении Критериев аккредитации, перечня документов, подтверждающих соответствие заявителя, аккредитованного лица критериям аккредитации, и перечня документов в области стандартизации, соблюдение требований которых заявителями, аккредитованными лицами обеспечивает их соответствие критериям аккредитации»</a:t>
            </a:r>
          </a:p>
        </p:txBody>
      </p:sp>
      <p:sp>
        <p:nvSpPr>
          <p:cNvPr id="3" name="Прямоугольник 2"/>
          <p:cNvSpPr/>
          <p:nvPr/>
        </p:nvSpPr>
        <p:spPr>
          <a:xfrm>
            <a:off x="1" y="3072348"/>
            <a:ext cx="9143999" cy="3539430"/>
          </a:xfrm>
          <a:prstGeom prst="rect">
            <a:avLst/>
          </a:prstGeom>
        </p:spPr>
        <p:txBody>
          <a:bodyPr wrap="square">
            <a:spAutoFit/>
          </a:bodyPr>
          <a:lstStyle/>
          <a:p>
            <a:pPr algn="just"/>
            <a:r>
              <a:rPr lang="ru-RU" altLang="ru-RU" sz="2400" dirty="0" smtClean="0">
                <a:latin typeface="Times New Roman" panose="02020603050405020304" pitchFamily="18" charset="0"/>
                <a:cs typeface="Times New Roman" panose="02020603050405020304" pitchFamily="18" charset="0"/>
              </a:rPr>
              <a:t>      </a:t>
            </a:r>
            <a:r>
              <a:rPr lang="ru-RU" altLang="ru-RU" sz="2000" dirty="0" smtClean="0">
                <a:latin typeface="Times New Roman" panose="02020603050405020304" pitchFamily="18" charset="0"/>
                <a:ea typeface="+mj-ea"/>
                <a:cs typeface="Times New Roman" panose="02020603050405020304" pitchFamily="18" charset="0"/>
              </a:rPr>
              <a:t>Р</a:t>
            </a:r>
            <a:r>
              <a:rPr lang="ru-RU" sz="2000" dirty="0" smtClean="0">
                <a:latin typeface="Times New Roman" panose="02020603050405020304" pitchFamily="18" charset="0"/>
                <a:ea typeface="+mj-ea"/>
                <a:cs typeface="Times New Roman" panose="02020603050405020304" pitchFamily="18" charset="0"/>
              </a:rPr>
              <a:t>уководство </a:t>
            </a:r>
            <a:r>
              <a:rPr lang="ru-RU" sz="2000" dirty="0">
                <a:latin typeface="Times New Roman" panose="02020603050405020304" pitchFamily="18" charset="0"/>
                <a:ea typeface="+mj-ea"/>
                <a:cs typeface="Times New Roman" panose="02020603050405020304" pitchFamily="18" charset="0"/>
              </a:rPr>
              <a:t>по качеству должно </a:t>
            </a:r>
            <a:r>
              <a:rPr lang="ru-RU" sz="2000" dirty="0" smtClean="0">
                <a:latin typeface="Times New Roman" panose="02020603050405020304" pitchFamily="18" charset="0"/>
                <a:ea typeface="+mj-ea"/>
                <a:cs typeface="Times New Roman" panose="02020603050405020304" pitchFamily="18" charset="0"/>
              </a:rPr>
              <a:t>предусматривать </a:t>
            </a:r>
            <a:r>
              <a:rPr lang="ru-RU" sz="2000" u="sng" dirty="0" smtClean="0">
                <a:latin typeface="Times New Roman" panose="02020603050405020304" pitchFamily="18" charset="0"/>
                <a:ea typeface="+mj-ea"/>
                <a:cs typeface="Times New Roman" panose="02020603050405020304" pitchFamily="18" charset="0"/>
              </a:rPr>
              <a:t>систему </a:t>
            </a:r>
            <a:r>
              <a:rPr lang="ru-RU" sz="2000" u="sng" dirty="0">
                <a:latin typeface="Times New Roman" panose="02020603050405020304" pitchFamily="18" charset="0"/>
                <a:ea typeface="+mj-ea"/>
                <a:cs typeface="Times New Roman" panose="02020603050405020304" pitchFamily="18" charset="0"/>
              </a:rPr>
              <a:t>управления рисками и возможностями</a:t>
            </a:r>
            <a:r>
              <a:rPr lang="ru-RU" sz="2000" dirty="0">
                <a:latin typeface="Times New Roman" panose="02020603050405020304" pitchFamily="18" charset="0"/>
                <a:ea typeface="+mj-ea"/>
                <a:cs typeface="Times New Roman" panose="02020603050405020304" pitchFamily="18" charset="0"/>
              </a:rPr>
              <a:t>, связанными с лабораторной деятельностью. </a:t>
            </a:r>
            <a:r>
              <a:rPr lang="ru-RU" sz="2000" dirty="0" smtClean="0">
                <a:latin typeface="Times New Roman" panose="02020603050405020304" pitchFamily="18" charset="0"/>
                <a:ea typeface="+mj-ea"/>
                <a:cs typeface="Times New Roman" panose="02020603050405020304" pitchFamily="18" charset="0"/>
              </a:rPr>
              <a:t>Предупреждающие мероприятия должны </a:t>
            </a:r>
            <a:r>
              <a:rPr lang="ru-RU" sz="2000" dirty="0">
                <a:latin typeface="Times New Roman" panose="02020603050405020304" pitchFamily="18" charset="0"/>
                <a:ea typeface="+mj-ea"/>
                <a:cs typeface="Times New Roman" panose="02020603050405020304" pitchFamily="18" charset="0"/>
              </a:rPr>
              <a:t>содержать правила управления рисками и возможностями, связанными с лабораторной деятельностью, направленные на предотвращение повторения работ, выполненных с нарушением установленных требований, а также описания (фиксацию) их результатов</a:t>
            </a:r>
            <a:r>
              <a:rPr lang="ru-RU" sz="2000" dirty="0" smtClean="0">
                <a:latin typeface="Times New Roman" panose="02020603050405020304" pitchFamily="18" charset="0"/>
                <a:ea typeface="+mj-ea"/>
                <a:cs typeface="Times New Roman" panose="02020603050405020304" pitchFamily="18" charset="0"/>
              </a:rPr>
              <a:t>.</a:t>
            </a:r>
          </a:p>
          <a:p>
            <a:pPr algn="just"/>
            <a:endParaRPr lang="ru-RU" sz="2000" dirty="0" smtClean="0">
              <a:latin typeface="Times New Roman" panose="02020603050405020304" pitchFamily="18" charset="0"/>
              <a:ea typeface="+mj-ea"/>
              <a:cs typeface="Times New Roman" panose="02020603050405020304" pitchFamily="18" charset="0"/>
            </a:endParaRPr>
          </a:p>
          <a:p>
            <a:pPr algn="just">
              <a:buFontTx/>
              <a:buNone/>
            </a:pPr>
            <a:r>
              <a:rPr lang="ru-RU" sz="2000" dirty="0" smtClean="0">
                <a:latin typeface="Times New Roman" panose="02020603050405020304" pitchFamily="18" charset="0"/>
                <a:ea typeface="+mj-ea"/>
                <a:cs typeface="Times New Roman" panose="02020603050405020304" pitchFamily="18" charset="0"/>
              </a:rPr>
              <a:t>     В </a:t>
            </a:r>
            <a:r>
              <a:rPr lang="ru-RU" sz="2000" dirty="0">
                <a:latin typeface="Times New Roman" panose="02020603050405020304" pitchFamily="18" charset="0"/>
                <a:ea typeface="+mj-ea"/>
                <a:cs typeface="Times New Roman" panose="02020603050405020304" pitchFamily="18" charset="0"/>
              </a:rPr>
              <a:t>Перечень документов в области стандартизации, соблюдение требований которых заявителями, аккредитованными лицами обеспечивает их соответствие критериям аккредитации, включен </a:t>
            </a:r>
            <a:r>
              <a:rPr lang="ru-RU" sz="2000" dirty="0">
                <a:latin typeface="Times New Roman" panose="02020603050405020304" pitchFamily="18" charset="0"/>
                <a:ea typeface="+mj-ea"/>
                <a:cs typeface="Times New Roman" panose="02020603050405020304" pitchFamily="18" charset="0"/>
                <a:hlinkClick r:id="rId2"/>
              </a:rPr>
              <a:t>ГОСТ ISO/IEC 17025-2019</a:t>
            </a:r>
            <a:r>
              <a:rPr lang="ru-RU" sz="2000" dirty="0">
                <a:latin typeface="Times New Roman" panose="02020603050405020304" pitchFamily="18" charset="0"/>
                <a:ea typeface="+mj-ea"/>
                <a:cs typeface="Times New Roman" panose="02020603050405020304" pitchFamily="18" charset="0"/>
              </a:rPr>
              <a:t> "Общие требования к компетентности испытательных и калибровочных </a:t>
            </a:r>
            <a:r>
              <a:rPr lang="ru-RU" sz="2000" dirty="0" smtClean="0">
                <a:latin typeface="Times New Roman" panose="02020603050405020304" pitchFamily="18" charset="0"/>
                <a:ea typeface="+mj-ea"/>
                <a:cs typeface="Times New Roman" panose="02020603050405020304" pitchFamily="18" charset="0"/>
              </a:rPr>
              <a:t>лабораторий».</a:t>
            </a:r>
            <a:endParaRPr lang="ru-RU" altLang="ru-RU" sz="2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893776007"/>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075" name="Подзаголовок 2"/>
          <p:cNvSpPr>
            <a:spLocks noGrp="1"/>
          </p:cNvSpPr>
          <p:nvPr>
            <p:ph type="subTitle" idx="1"/>
          </p:nvPr>
        </p:nvSpPr>
        <p:spPr>
          <a:xfrm>
            <a:off x="527050" y="969963"/>
            <a:ext cx="8132763" cy="5305425"/>
          </a:xfrm>
        </p:spPr>
        <p:txBody>
          <a:bodyPr>
            <a:noAutofit/>
          </a:bodyPr>
          <a:lstStyle/>
          <a:p>
            <a:pPr algn="l">
              <a:lnSpc>
                <a:spcPct val="100000"/>
              </a:lnSpc>
              <a:spcBef>
                <a:spcPct val="0"/>
              </a:spcBef>
            </a:pPr>
            <a:r>
              <a:rPr lang="ru-RU" altLang="ru-RU" sz="2800" i="1" dirty="0" smtClean="0">
                <a:latin typeface="Times New Roman" panose="02020603050405020304" pitchFamily="18" charset="0"/>
                <a:cs typeface="Times New Roman" panose="02020603050405020304" pitchFamily="18" charset="0"/>
              </a:rPr>
              <a:t>102-ФЗ Статья 9. Требования к средствам измерений </a:t>
            </a:r>
          </a:p>
          <a:p>
            <a:pPr algn="l">
              <a:lnSpc>
                <a:spcPct val="100000"/>
              </a:lnSpc>
              <a:spcBef>
                <a:spcPct val="0"/>
              </a:spcBef>
            </a:pPr>
            <a:endParaRPr lang="ru-RU" altLang="ru-RU" sz="2800" dirty="0" smtClean="0">
              <a:latin typeface="Times New Roman" panose="02020603050405020304" pitchFamily="18" charset="0"/>
              <a:cs typeface="Times New Roman" panose="02020603050405020304" pitchFamily="18" charset="0"/>
            </a:endParaRPr>
          </a:p>
          <a:p>
            <a:pPr algn="l">
              <a:lnSpc>
                <a:spcPct val="100000"/>
              </a:lnSpc>
              <a:spcBef>
                <a:spcPct val="0"/>
              </a:spcBef>
            </a:pPr>
            <a:r>
              <a:rPr lang="ru-RU" altLang="ru-RU" sz="2800" dirty="0" smtClean="0">
                <a:latin typeface="Times New Roman" panose="02020603050405020304" pitchFamily="18" charset="0"/>
                <a:cs typeface="Times New Roman" panose="02020603050405020304" pitchFamily="18" charset="0"/>
              </a:rPr>
              <a:t>часть 2 статьи 9 дополнить предложениями следующего содержания: "Средства измерений должны иметь заводские, серийные номера или другие буквенно-цифровые обозначения, однозначно идентифицирующие каждый экземпляр средства измерений. Место, способ и форма нанесения номера или другого обозначения должны обеспечивать возможность прочтения и сохранность в процессе эксплуатации средства измерений."</a:t>
            </a:r>
          </a:p>
        </p:txBody>
      </p:sp>
    </p:spTree>
    <p:extLst>
      <p:ext uri="{BB962C8B-B14F-4D97-AF65-F5344CB8AC3E}">
        <p14:creationId xmlns:p14="http://schemas.microsoft.com/office/powerpoint/2010/main" val="3086147736"/>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3999" cy="2937165"/>
          </a:xfrm>
        </p:spPr>
        <p:txBody>
          <a:bodyPr anchor="t" anchorCtr="0">
            <a:noAutofit/>
          </a:bodyPr>
          <a:lstStyle/>
          <a:p>
            <a:pPr>
              <a:lnSpc>
                <a:spcPct val="100000"/>
              </a:lnSpc>
            </a:pPr>
            <a:r>
              <a:rPr lang="ru-RU" sz="2800" dirty="0">
                <a:latin typeface="Times New Roman" panose="02020603050405020304" pitchFamily="18" charset="0"/>
                <a:cs typeface="Times New Roman" panose="02020603050405020304" pitchFamily="18" charset="0"/>
              </a:rPr>
              <a:t>Приказ Росаккредитации от 24 сентября 2019 г. № 186 </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a:t>
            </a:r>
            <a:r>
              <a:rPr lang="ru-RU" sz="2800" b="1" dirty="0">
                <a:latin typeface="Times New Roman" panose="02020603050405020304" pitchFamily="18" charset="0"/>
                <a:cs typeface="Times New Roman" panose="02020603050405020304" pitchFamily="18" charset="0"/>
              </a:rPr>
              <a:t>Об утверждении методических рекомендаций по описанию области аккредитации юридического лица или индивидуального предпринимателя, выполняющего работы и (или) оказывающего услуги по обеспечению единства измерений»</a:t>
            </a:r>
          </a:p>
        </p:txBody>
      </p:sp>
      <p:sp>
        <p:nvSpPr>
          <p:cNvPr id="3" name="Прямоугольник 2"/>
          <p:cNvSpPr/>
          <p:nvPr/>
        </p:nvSpPr>
        <p:spPr>
          <a:xfrm>
            <a:off x="-1" y="3072348"/>
            <a:ext cx="9143999" cy="3785652"/>
          </a:xfrm>
          <a:prstGeom prst="rect">
            <a:avLst/>
          </a:prstGeom>
        </p:spPr>
        <p:txBody>
          <a:bodyPr wrap="square">
            <a:spAutoFit/>
          </a:bodyPr>
          <a:lstStyle/>
          <a:p>
            <a:pPr algn="just">
              <a:buFontTx/>
              <a:buNone/>
            </a:pPr>
            <a:r>
              <a:rPr lang="ru-RU" altLang="ru-RU" sz="2400" dirty="0" smtClean="0">
                <a:latin typeface="Times New Roman" panose="02020603050405020304" pitchFamily="18" charset="0"/>
                <a:cs typeface="Times New Roman" panose="02020603050405020304" pitchFamily="18" charset="0"/>
              </a:rPr>
              <a:t>     Методические рекомендации применяются заявителями и аккредитованными лицами при формировании и актуализации областей аккредитации. Рекомендации применяются также экспертами по аккредитации и техническими экспертами при предоставлении Росаккредитацией государственных услуг по аккредитации.</a:t>
            </a:r>
          </a:p>
          <a:p>
            <a:pPr algn="just">
              <a:buFontTx/>
              <a:buNone/>
            </a:pPr>
            <a:r>
              <a:rPr lang="ru-RU" altLang="ru-RU" sz="2400" dirty="0" smtClean="0">
                <a:latin typeface="Times New Roman" panose="02020603050405020304" pitchFamily="18" charset="0"/>
                <a:cs typeface="Times New Roman" panose="02020603050405020304" pitchFamily="18" charset="0"/>
              </a:rPr>
              <a:t>     Приведение уже утвержденных областей аккредитации в соответствие с Методическими рекомендациями осуществляется в рамках прохождения очередной процедуры подтверждения компетентности.</a:t>
            </a:r>
            <a:endParaRPr lang="ru-RU" alt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2005153"/>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8989996" cy="6006164"/>
          </a:xfrm>
        </p:spPr>
        <p:txBody>
          <a:bodyPr>
            <a:noAutofit/>
          </a:bodyPr>
          <a:lstStyle/>
          <a:p>
            <a:r>
              <a:rPr lang="ru-RU" sz="8800" dirty="0" smtClean="0">
                <a:latin typeface="Times New Roman" panose="02020603050405020304" pitchFamily="18" charset="0"/>
                <a:cs typeface="Times New Roman" panose="02020603050405020304" pitchFamily="18" charset="0"/>
              </a:rPr>
              <a:t>Благодарю </a:t>
            </a:r>
            <a:br>
              <a:rPr lang="ru-RU" sz="8800" dirty="0" smtClean="0">
                <a:latin typeface="Times New Roman" panose="02020603050405020304" pitchFamily="18" charset="0"/>
                <a:cs typeface="Times New Roman" panose="02020603050405020304" pitchFamily="18" charset="0"/>
              </a:rPr>
            </a:br>
            <a:r>
              <a:rPr lang="ru-RU" sz="8800" dirty="0" smtClean="0">
                <a:latin typeface="Times New Roman" panose="02020603050405020304" pitchFamily="18" charset="0"/>
                <a:cs typeface="Times New Roman" panose="02020603050405020304" pitchFamily="18" charset="0"/>
              </a:rPr>
              <a:t>за внимание!</a:t>
            </a:r>
            <a:r>
              <a:rPr lang="en-US" sz="8800" dirty="0" smtClean="0">
                <a:latin typeface="Times New Roman" panose="02020603050405020304" pitchFamily="18" charset="0"/>
                <a:cs typeface="Times New Roman" panose="02020603050405020304" pitchFamily="18" charset="0"/>
              </a:rPr>
              <a:t/>
            </a:r>
            <a:br>
              <a:rPr lang="en-US" sz="88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t>
            </a:r>
            <a:r>
              <a:rPr lang="ru-RU" sz="8800" dirty="0" smtClean="0">
                <a:latin typeface="Times New Roman" panose="02020603050405020304" pitchFamily="18" charset="0"/>
                <a:cs typeface="Times New Roman" panose="02020603050405020304" pitchFamily="18" charset="0"/>
              </a:rPr>
              <a:t/>
            </a:r>
            <a:br>
              <a:rPr lang="ru-RU" sz="88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Горбачев Петр Андреевич – советник директора </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ФБУ «Нижегородский ЦСМ, </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зав. кафедрой Нижегородского филиала АСМС</a:t>
            </a:r>
            <a:br>
              <a:rPr lang="ru-RU"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E-mail: </a:t>
            </a:r>
            <a:r>
              <a:rPr lang="en-US" sz="2400" dirty="0" smtClean="0">
                <a:latin typeface="Times New Roman" panose="02020603050405020304" pitchFamily="18" charset="0"/>
                <a:cs typeface="Times New Roman" panose="02020603050405020304" pitchFamily="18" charset="0"/>
                <a:hlinkClick r:id="rId2"/>
              </a:rPr>
              <a:t>gorbachev@nncsm.ru</a:t>
            </a:r>
            <a:r>
              <a:rPr lang="ru-RU" sz="8800" dirty="0" smtClean="0">
                <a:latin typeface="Times New Roman" panose="02020603050405020304" pitchFamily="18" charset="0"/>
                <a:cs typeface="Times New Roman" panose="02020603050405020304" pitchFamily="18" charset="0"/>
              </a:rPr>
              <a:t/>
            </a:r>
            <a:br>
              <a:rPr lang="ru-RU" sz="8800" dirty="0" smtClean="0">
                <a:latin typeface="Times New Roman" panose="02020603050405020304" pitchFamily="18" charset="0"/>
                <a:cs typeface="Times New Roman" panose="02020603050405020304" pitchFamily="18" charset="0"/>
              </a:rPr>
            </a:br>
            <a:endParaRPr lang="ru-RU" sz="8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6570610"/>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132763" cy="5305425"/>
          </a:xfrm>
        </p:spPr>
        <p:txBody>
          <a:bodyPr rtlCol="0">
            <a:noAutofit/>
          </a:bodyPr>
          <a:lstStyle/>
          <a:p>
            <a:pPr algn="l" fontAlgn="auto">
              <a:lnSpc>
                <a:spcPct val="100000"/>
              </a:lnSpc>
              <a:spcBef>
                <a:spcPts val="0"/>
              </a:spcBef>
              <a:spcAft>
                <a:spcPts val="0"/>
              </a:spcAft>
              <a:defRPr/>
            </a:pPr>
            <a:r>
              <a:rPr lang="ru-RU" sz="2700" i="1" kern="0" dirty="0" smtClean="0">
                <a:latin typeface="Times New Roman" panose="02020603050405020304" pitchFamily="18" charset="0"/>
                <a:cs typeface="Times New Roman" panose="02020603050405020304" pitchFamily="18" charset="0"/>
              </a:rPr>
              <a:t>102-ФЗ Статья </a:t>
            </a:r>
            <a:r>
              <a:rPr lang="ru-RU" sz="2700" i="1" kern="0" dirty="0">
                <a:latin typeface="Times New Roman" panose="02020603050405020304" pitchFamily="18" charset="0"/>
                <a:cs typeface="Times New Roman" panose="02020603050405020304" pitchFamily="18" charset="0"/>
              </a:rPr>
              <a:t>12. Утверждение типа стандартных образцов или типа средств измерений </a:t>
            </a:r>
            <a:endParaRPr lang="ru-RU" sz="2700" i="1" kern="0" dirty="0" smtClean="0">
              <a:latin typeface="Times New Roman" panose="02020603050405020304" pitchFamily="18" charset="0"/>
              <a:cs typeface="Times New Roman" panose="02020603050405020304" pitchFamily="18" charset="0"/>
            </a:endParaRPr>
          </a:p>
          <a:p>
            <a:pPr algn="l" fontAlgn="auto">
              <a:lnSpc>
                <a:spcPct val="100000"/>
              </a:lnSpc>
              <a:spcBef>
                <a:spcPts val="0"/>
              </a:spcBef>
              <a:spcAft>
                <a:spcPts val="0"/>
              </a:spcAft>
              <a:defRPr/>
            </a:pPr>
            <a:endParaRPr lang="ru-RU" sz="2800" kern="0" dirty="0">
              <a:latin typeface="Times New Roman" panose="02020603050405020304" pitchFamily="18" charset="0"/>
              <a:cs typeface="Times New Roman" panose="02020603050405020304" pitchFamily="18" charset="0"/>
            </a:endParaRPr>
          </a:p>
          <a:p>
            <a:pPr algn="l" fontAlgn="auto">
              <a:spcAft>
                <a:spcPts val="0"/>
              </a:spcAft>
              <a:defRPr/>
            </a:pPr>
            <a:r>
              <a:rPr lang="ru-RU" sz="2800" kern="0" dirty="0">
                <a:latin typeface="Times New Roman" panose="02020603050405020304" pitchFamily="18" charset="0"/>
                <a:cs typeface="Times New Roman" panose="02020603050405020304" pitchFamily="18" charset="0"/>
              </a:rPr>
              <a:t>части 2 и 3 изложить в следующей редакции:</a:t>
            </a:r>
          </a:p>
          <a:p>
            <a:pPr algn="l" fontAlgn="auto">
              <a:lnSpc>
                <a:spcPct val="100000"/>
              </a:lnSpc>
              <a:spcBef>
                <a:spcPts val="0"/>
              </a:spcBef>
              <a:spcAft>
                <a:spcPts val="0"/>
              </a:spcAft>
              <a:defRPr/>
            </a:pPr>
            <a:r>
              <a:rPr lang="ru-RU" sz="2800" kern="0" dirty="0">
                <a:latin typeface="Times New Roman" panose="02020603050405020304" pitchFamily="18" charset="0"/>
                <a:cs typeface="Times New Roman" panose="02020603050405020304" pitchFamily="18" charset="0"/>
              </a:rPr>
              <a:t>"2. Решение об утверждении типа стандартных образцов или типа средств измерений, решение о внесении изменений в сведения об утвержденных типе стандартных образцов или типе средств измерений принимаются федеральным органом исполнительной власти, осуществляющим функции по оказанию государственных услуг и управлению государственным имуществом в области обеспечения единства измерений. </a:t>
            </a:r>
          </a:p>
        </p:txBody>
      </p:sp>
    </p:spTree>
    <p:extLst>
      <p:ext uri="{BB962C8B-B14F-4D97-AF65-F5344CB8AC3E}">
        <p14:creationId xmlns:p14="http://schemas.microsoft.com/office/powerpoint/2010/main" val="2612873112"/>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132763" cy="5305425"/>
          </a:xfrm>
        </p:spPr>
        <p:txBody>
          <a:bodyPr rtlCol="0">
            <a:normAutofit/>
          </a:bodyPr>
          <a:lstStyle/>
          <a:p>
            <a:pPr algn="l" fontAlgn="auto">
              <a:lnSpc>
                <a:spcPct val="120000"/>
              </a:lnSpc>
              <a:spcBef>
                <a:spcPts val="0"/>
              </a:spcBef>
              <a:spcAft>
                <a:spcPts val="0"/>
              </a:spcAft>
              <a:defRPr/>
            </a:pPr>
            <a:r>
              <a:rPr lang="ru-RU" kern="0" dirty="0">
                <a:latin typeface="Times New Roman" panose="02020603050405020304" pitchFamily="18" charset="0"/>
                <a:cs typeface="Times New Roman" panose="02020603050405020304" pitchFamily="18" charset="0"/>
              </a:rPr>
              <a:t>Решение об утверждении типа стандартных образцов или типа средств измерений принимается на основании положительных результатов испытаний стандартных образцов или средств измерений в целях утверждения типа, </a:t>
            </a:r>
          </a:p>
        </p:txBody>
      </p:sp>
    </p:spTree>
    <p:extLst>
      <p:ext uri="{BB962C8B-B14F-4D97-AF65-F5344CB8AC3E}">
        <p14:creationId xmlns:p14="http://schemas.microsoft.com/office/powerpoint/2010/main" val="3529198101"/>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132763" cy="5305425"/>
          </a:xfrm>
        </p:spPr>
        <p:txBody>
          <a:bodyPr rtlCol="0">
            <a:noAutofit/>
          </a:bodyPr>
          <a:lstStyle/>
          <a:p>
            <a:pPr algn="l" fontAlgn="auto">
              <a:lnSpc>
                <a:spcPct val="100000"/>
              </a:lnSpc>
              <a:spcBef>
                <a:spcPts val="0"/>
              </a:spcBef>
              <a:spcAft>
                <a:spcPts val="0"/>
              </a:spcAft>
              <a:defRPr/>
            </a:pPr>
            <a:r>
              <a:rPr lang="ru-RU" kern="0" dirty="0" smtClean="0">
                <a:latin typeface="Times New Roman" panose="02020603050405020304" pitchFamily="18" charset="0"/>
                <a:cs typeface="Times New Roman" panose="02020603050405020304" pitchFamily="18" charset="0"/>
              </a:rPr>
              <a:t>решение </a:t>
            </a:r>
            <a:r>
              <a:rPr lang="ru-RU" kern="0" dirty="0">
                <a:latin typeface="Times New Roman" panose="02020603050405020304" pitchFamily="18" charset="0"/>
                <a:cs typeface="Times New Roman" panose="02020603050405020304" pitchFamily="18" charset="0"/>
              </a:rPr>
              <a:t>о внесении изменений в сведения об утвержденных типе стандартных образцов или типе средств измерений принимается на </a:t>
            </a:r>
            <a:r>
              <a:rPr lang="ru-RU" kern="0" dirty="0">
                <a:solidFill>
                  <a:srgbClr val="FF0000"/>
                </a:solidFill>
                <a:latin typeface="Times New Roman" panose="02020603050405020304" pitchFamily="18" charset="0"/>
                <a:cs typeface="Times New Roman" panose="02020603050405020304" pitchFamily="18" charset="0"/>
              </a:rPr>
              <a:t>основании положительных результатов испытаний</a:t>
            </a:r>
            <a:r>
              <a:rPr lang="ru-RU" kern="0" dirty="0">
                <a:latin typeface="Times New Roman" panose="02020603050405020304" pitchFamily="18" charset="0"/>
                <a:cs typeface="Times New Roman" panose="02020603050405020304" pitchFamily="18" charset="0"/>
              </a:rPr>
              <a:t> стандартных образцов или средств измерений в целях утверждения типа, и (или) </a:t>
            </a:r>
            <a:r>
              <a:rPr lang="ru-RU" kern="0" dirty="0">
                <a:solidFill>
                  <a:srgbClr val="FF0000"/>
                </a:solidFill>
                <a:latin typeface="Times New Roman" panose="02020603050405020304" pitchFamily="18" charset="0"/>
                <a:cs typeface="Times New Roman" panose="02020603050405020304" pitchFamily="18" charset="0"/>
              </a:rPr>
              <a:t>положительного заключения</a:t>
            </a:r>
            <a:r>
              <a:rPr lang="ru-RU" kern="0" dirty="0">
                <a:latin typeface="Times New Roman" panose="02020603050405020304" pitchFamily="18" charset="0"/>
                <a:cs typeface="Times New Roman" panose="02020603050405020304" pitchFamily="18" charset="0"/>
              </a:rPr>
              <a:t> юридического лица, аккредитованного в соответствии с законодательством Российской Федерации об аккредитации в национальной системе аккредитации на выполнение испытаний в целях утверждения типа, и (или) </a:t>
            </a:r>
            <a:r>
              <a:rPr lang="ru-RU" kern="0" dirty="0">
                <a:solidFill>
                  <a:srgbClr val="FF0000"/>
                </a:solidFill>
                <a:latin typeface="Times New Roman" panose="02020603050405020304" pitchFamily="18" charset="0"/>
                <a:cs typeface="Times New Roman" panose="02020603050405020304" pitchFamily="18" charset="0"/>
              </a:rPr>
              <a:t>заявления</a:t>
            </a:r>
            <a:r>
              <a:rPr lang="ru-RU" kern="0" dirty="0">
                <a:latin typeface="Times New Roman" panose="02020603050405020304" pitchFamily="18" charset="0"/>
                <a:cs typeface="Times New Roman" panose="02020603050405020304" pitchFamily="18" charset="0"/>
              </a:rPr>
              <a:t> юридического лица или индивидуального предпринимателя, осуществляющих разработку, выпуск из производства, ввоз на территорию Российской Федерации, продажу и применение на территории Российской Федерации стандартных образцов или средств измерений, в соответствии с порядками, предусмотренными частью 7 настоящей статьи.</a:t>
            </a:r>
          </a:p>
        </p:txBody>
      </p:sp>
    </p:spTree>
    <p:extLst>
      <p:ext uri="{BB962C8B-B14F-4D97-AF65-F5344CB8AC3E}">
        <p14:creationId xmlns:p14="http://schemas.microsoft.com/office/powerpoint/2010/main" val="634824800"/>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132763" cy="5305425"/>
          </a:xfrm>
        </p:spPr>
        <p:txBody>
          <a:bodyPr rtlCol="0">
            <a:normAutofit/>
          </a:bodyPr>
          <a:lstStyle/>
          <a:p>
            <a:pPr algn="l" fontAlgn="auto">
              <a:lnSpc>
                <a:spcPct val="120000"/>
              </a:lnSpc>
              <a:spcBef>
                <a:spcPts val="0"/>
              </a:spcBef>
              <a:spcAft>
                <a:spcPts val="0"/>
              </a:spcAft>
              <a:defRPr/>
            </a:pPr>
            <a:r>
              <a:rPr lang="ru-RU" sz="2800" dirty="0">
                <a:latin typeface="Times New Roman" panose="02020603050405020304" pitchFamily="18" charset="0"/>
                <a:cs typeface="Times New Roman" panose="02020603050405020304" pitchFamily="18" charset="0"/>
              </a:rPr>
              <a:t>3. Утверждение типа стандартных образцов или типа средств измерений подтверждается включением сведений об утвержденных типе стандартных образцов или типе средств измерений в Федеральный информационный фонд по обеспечению единства измерений. </a:t>
            </a:r>
            <a:endParaRPr lang="ru-RU" sz="28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9133691"/>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12377" y="858838"/>
            <a:ext cx="8562108" cy="5902180"/>
          </a:xfrm>
        </p:spPr>
        <p:txBody>
          <a:bodyPr rtlCol="0">
            <a:noAutofit/>
          </a:bodyPr>
          <a:lstStyle/>
          <a:p>
            <a:pPr algn="l" fontAlgn="auto">
              <a:lnSpc>
                <a:spcPct val="100000"/>
              </a:lnSpc>
              <a:spcBef>
                <a:spcPts val="0"/>
              </a:spcBef>
              <a:spcAft>
                <a:spcPts val="0"/>
              </a:spcAft>
              <a:defRPr/>
            </a:pPr>
            <a:r>
              <a:rPr lang="ru-RU" dirty="0" smtClean="0">
                <a:latin typeface="Times New Roman" panose="02020603050405020304" pitchFamily="18" charset="0"/>
                <a:cs typeface="Times New Roman" panose="02020603050405020304" pitchFamily="18" charset="0"/>
              </a:rPr>
              <a:t>Федеральным </a:t>
            </a:r>
            <a:r>
              <a:rPr lang="ru-RU" dirty="0">
                <a:latin typeface="Times New Roman" panose="02020603050405020304" pitchFamily="18" charset="0"/>
                <a:cs typeface="Times New Roman" panose="02020603050405020304" pitchFamily="18" charset="0"/>
              </a:rPr>
              <a:t>органом исполнительной власти, осуществляющим функции по оказанию государственных услуг и управлению государственным имуществом в области обеспечения единства измерений, по заявлению юридического лица или индивидуального предпринимателя, осуществляющих разработку, выпуск из производства, ввоз на территорию Российской Федерации, продажу и применение на территории Российской Федерации стандартных образцов или средств измерений, выдается </a:t>
            </a:r>
            <a:r>
              <a:rPr lang="ru-RU" dirty="0">
                <a:solidFill>
                  <a:srgbClr val="FF0000"/>
                </a:solidFill>
                <a:latin typeface="Times New Roman" panose="02020603050405020304" pitchFamily="18" charset="0"/>
                <a:cs typeface="Times New Roman" panose="02020603050405020304" pitchFamily="18" charset="0"/>
              </a:rPr>
              <a:t>сертификат</a:t>
            </a:r>
            <a:r>
              <a:rPr lang="ru-RU" dirty="0">
                <a:latin typeface="Times New Roman" panose="02020603050405020304" pitchFamily="18" charset="0"/>
                <a:cs typeface="Times New Roman" panose="02020603050405020304" pitchFamily="18" charset="0"/>
              </a:rPr>
              <a:t> об утверждении типа стандартного образца или типа средства измерений. Интервал между поверками средства измерений и методика его поверки изменяются федеральным органом исполнительной власти, осуществляющим функции по оказанию государственных услуг и управлению государственным имуществом в области обеспечения единства измерений, в случаях, установленных порядками, предусмотренных частью 7 настоящей статьи</a:t>
            </a:r>
            <a:r>
              <a:rPr lang="ru-RU" dirty="0" smtClean="0">
                <a:latin typeface="Times New Roman" panose="02020603050405020304" pitchFamily="18" charset="0"/>
                <a:cs typeface="Times New Roman" panose="02020603050405020304" pitchFamily="18" charset="0"/>
              </a:rPr>
              <a:t>."</a:t>
            </a:r>
            <a:endParaRPr lang="ru-RU"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0406969"/>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ctrTitle"/>
          </p:nvPr>
        </p:nvSpPr>
        <p:spPr>
          <a:xfrm>
            <a:off x="527050" y="263525"/>
            <a:ext cx="8132763" cy="595313"/>
          </a:xfrm>
        </p:spPr>
        <p:txBody>
          <a:bodyPr anchor="t">
            <a:normAutofit fontScale="90000"/>
          </a:bodyPr>
          <a:lstStyle/>
          <a:p>
            <a:r>
              <a:rPr lang="ru-RU" altLang="ru-RU" sz="3200" b="1" dirty="0" smtClean="0">
                <a:latin typeface="Times New Roman" panose="02020603050405020304" pitchFamily="18" charset="0"/>
                <a:cs typeface="Times New Roman" panose="02020603050405020304" pitchFamily="18" charset="0"/>
              </a:rPr>
              <a:t>Федеральный закон от 27.12.2019 N 496-ФЗ</a:t>
            </a:r>
            <a:br>
              <a:rPr lang="ru-RU" altLang="ru-RU" sz="3200" b="1" dirty="0" smtClean="0">
                <a:latin typeface="Times New Roman" panose="02020603050405020304" pitchFamily="18" charset="0"/>
                <a:cs typeface="Times New Roman" panose="02020603050405020304" pitchFamily="18" charset="0"/>
              </a:rPr>
            </a:br>
            <a:endParaRPr lang="ru-RU" altLang="ru-RU" sz="3200" b="1" dirty="0" smtClean="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7050" y="969963"/>
            <a:ext cx="8326005" cy="5888037"/>
          </a:xfrm>
        </p:spPr>
        <p:txBody>
          <a:bodyPr rtlCol="0">
            <a:noAutofit/>
          </a:bodyPr>
          <a:lstStyle/>
          <a:p>
            <a:pPr algn="l" fontAlgn="auto">
              <a:lnSpc>
                <a:spcPct val="100000"/>
              </a:lnSpc>
              <a:spcBef>
                <a:spcPts val="0"/>
              </a:spcBef>
              <a:spcAft>
                <a:spcPts val="0"/>
              </a:spcAft>
              <a:defRPr/>
            </a:pPr>
            <a:r>
              <a:rPr lang="ru-RU" dirty="0">
                <a:latin typeface="Times New Roman" panose="02020603050405020304" pitchFamily="18" charset="0"/>
                <a:cs typeface="Times New Roman" panose="02020603050405020304" pitchFamily="18" charset="0"/>
              </a:rPr>
              <a:t>б</a:t>
            </a:r>
            <a:r>
              <a:rPr lang="ru-RU" kern="0" dirty="0">
                <a:latin typeface="Times New Roman" panose="02020603050405020304" pitchFamily="18" charset="0"/>
                <a:cs typeface="Times New Roman" panose="02020603050405020304" pitchFamily="18" charset="0"/>
              </a:rPr>
              <a:t>) часть 6 изложить в следующей редакции:</a:t>
            </a:r>
          </a:p>
          <a:p>
            <a:pPr algn="l" fontAlgn="auto">
              <a:lnSpc>
                <a:spcPct val="100000"/>
              </a:lnSpc>
              <a:spcBef>
                <a:spcPts val="0"/>
              </a:spcBef>
              <a:spcAft>
                <a:spcPts val="0"/>
              </a:spcAft>
              <a:defRPr/>
            </a:pPr>
            <a:r>
              <a:rPr lang="ru-RU" kern="0" dirty="0">
                <a:latin typeface="Times New Roman" panose="02020603050405020304" pitchFamily="18" charset="0"/>
                <a:cs typeface="Times New Roman" panose="02020603050405020304" pitchFamily="18" charset="0"/>
              </a:rPr>
              <a:t>"6. Сведения об утвержденных типах стандартных образцов и типах средств измерений, о внесенных в них изменениях включаются в Федеральный информационный фонд по обеспечению единства измерений в порядке, устанавливаемом федеральным органом исполнительной власти, осуществляющим функции по выработке государственной политики и нормативно-правовому регулированию в области обеспечения единства измерений, в соответствии с частью 3 статьи 20 настоящего Федерального закона. Состав сведений о типах стандартных образцов и типах средств измерений, включаемых в Федеральный информационный фонд по обеспечению единства измерений, устанавливается в порядке, предусмотренном частью 3 статьи 20 настоящего Федерального закона."</a:t>
            </a:r>
          </a:p>
        </p:txBody>
      </p:sp>
    </p:spTree>
    <p:extLst>
      <p:ext uri="{BB962C8B-B14F-4D97-AF65-F5344CB8AC3E}">
        <p14:creationId xmlns:p14="http://schemas.microsoft.com/office/powerpoint/2010/main" val="3693613567"/>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471</TotalTime>
  <Words>2576</Words>
  <Application>Microsoft Office PowerPoint</Application>
  <PresentationFormat>Экран (4:3)</PresentationFormat>
  <Paragraphs>100</Paragraphs>
  <Slides>31</Slides>
  <Notes>0</Notes>
  <HiddenSlides>5</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31</vt:i4>
      </vt:variant>
    </vt:vector>
  </HeadingPairs>
  <TitlesOfParts>
    <vt:vector size="37" baseType="lpstr">
      <vt:lpstr>Arial</vt:lpstr>
      <vt:lpstr>Calibri</vt:lpstr>
      <vt:lpstr>Calibri Light</vt:lpstr>
      <vt:lpstr>Times New Roman</vt:lpstr>
      <vt:lpstr>Тема Office</vt:lpstr>
      <vt:lpstr>Специальное оформление</vt:lpstr>
      <vt:lpstr>Изменения  в Федеральный закон  «Об обеспечении единства измерений»</vt:lpstr>
      <vt:lpstr>Федеральный закон от 27.12.2019  N 496-ФЗ "О внесении изменений в Федеральный закон "Об обеспечении единства измерений"</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Федеральный закон от 27.12.2019 N 496-ФЗ </vt:lpstr>
      <vt:lpstr>Актуализация правовой и нормативной базы метрологического обеспечения и аккредитации</vt:lpstr>
      <vt:lpstr>Постановление Правительства РФ  от 30.01.2020 N 65  "О признании утратившими силу нормативных правовых актов и отдельных положений нормативных правовых актов Правительства Российской Федерации, об отмене нормативных правовых актов федеральных органов исполнительной власти, содержащих обязательные требования, соблюдение которых оценивается при проведении федерального государственного контроля за деятельностью аккредитованных лиц"</vt:lpstr>
      <vt:lpstr> Постановление подготовлено Минэкономразвития России совместно с Росаккредитацией и во исполнение поручения Президента Российской Федерации по реализации механизма «регуляторной гильотины» предусматривает признание утратившими силу с 1 января 2021 г. 11 постановлений Правительства, а также отмену 68 актов федеральных органов исполнительной власти, которые устанавливают обязательные требования для аккредитованных в национальной системе аккредитации лиц, среди которых:</vt:lpstr>
      <vt:lpstr>акты Правительства Российской Федерации, устанавливающие порядок формирования и ведения реестра сертификатов соответствия;  акты Правительства Российской Федерации, устанавливающие требования к аккредитованным лицам в сфере проведения негосударственной экспертизы проектной документации и (или) результатов инженерных изысканий;  50 актов Госстандарта по правилам проведения сертификации с 1993 по 2003 гг., принятых еще под Закон 1993 г. «О сертификации продукции и услуг»;  акты Минэкономразвития России, касающиеся требований к аккредитованным лицам, отчетности, порядка, регистрации деклараций и ведения реестров деклараций о соответствии; акты о формах сертификатов соответствия, принятые Минпромэнерго России в 2006-2007 гг.</vt:lpstr>
      <vt:lpstr> Для всех участников национальной системы аккредитации, конечно, важен не столько сам факт отмены, сколько то регулирование, которое вступит в силу 1 января 2021 г. вместо отмененного. Минэкономразвития России совместно с Росаккредитацией уже подготовлен проект новой структуры регулирования в сфере аккредитации, который в декабре 2019 г. был одобрен отраслевой рабочей группой. Актуализированная структура нормативного регулирования в сфере аккредитации разработана с учетом современных тенденций и требований международных организаций в сфере аккредитации     Руководитель Федеральной службы     по аккредитации     А.И. Херсонцев.</vt:lpstr>
      <vt:lpstr>     Правительство Российской Федерации постановляет:      1. Признать утратившими силу нормативные правовые акты и отдельные положения нормативных правовых актов Правительства Российской Федерации, содержащие обязательные требования, соблюдение которых оценивается при проведении федерального государственного контроля за деятельностью аккредитованных лиц, по перечню согласно приложению N 1.     2. Отменить нормативные правовые акты федеральных органов исполнительной власти, содержащие обязательные требования, соблюдение которых оценивается при проведении федерального государственного контроля за деятельностью аккредитованных лиц, по перечню согласно приложению N 2.     3. Настоящее постановление вступает в силу с 1 января 2021 г.       Председатель Правительства      Российской Федерации      М.МИШУСТИН</vt:lpstr>
      <vt:lpstr>Презентация PowerPoint</vt:lpstr>
      <vt:lpstr>Презентация PowerPoint</vt:lpstr>
      <vt:lpstr>Презентация PowerPoint</vt:lpstr>
      <vt:lpstr>Приказ Минэкономразвития от 18 января 2019 г. № 14  «Об утверждении перечня несоответствий заявителя критериям аккредитации, которые при осуществлении аккредитации влекут за собой отказ в аккредитации, и Перечня несоответствий аккредитованного лица требованиям законодательства Российской Федерации к деятельности аккредитованных лиц, влекущих за собой приостановление действия аккредитации»</vt:lpstr>
      <vt:lpstr>Приказ Росаккредитации от 9 августа 2019 г. № 144  «Об утверждении плана перехода участников национальной системы аккредитации на применение международного стандарта ISO/IEC 17025:2017 «Общие требования к компетентности испытательных и калибровочных лабораторий»</vt:lpstr>
      <vt:lpstr>Приказ Минэкономразвития России от 19 августа 2019 г. № 506  «О внесении изменений в приказ Минэкономразвития России от 30 мая 2014 г. № 326 «Об утверждении Критериев аккредитации, перечня документов, подтверждающих соответствие заявителя, аккредитованного лица критериям аккредитации, и перечня документов в области стандартизации, соблюдение требований которых заявителями, аккредитованными лицами обеспечивает их соответствие критериям аккредитации»</vt:lpstr>
      <vt:lpstr>Приказ Росаккредитации от 24 сентября 2019 г. № 186  «Об утверждении методических рекомендаций по описанию области аккредитации юридического лица или индивидуального предпринимателя, выполняющего работы и (или) оказывающего услуги по обеспечению единства измерений»</vt:lpstr>
      <vt:lpstr>Благодарю  за внимание!   Горбачев Петр Андреевич – советник директора  ФБУ «Нижегородский ЦСМ,  зав. кафедрой Нижегородского филиала АСМС E-mail: gorbachev@nncsm.ru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Изменения в правовой и нормативной базе обеспечения единства измерений</dc:title>
  <dc:creator>Пользователь Windows</dc:creator>
  <cp:lastModifiedBy>Пользователь Windows</cp:lastModifiedBy>
  <cp:revision>78</cp:revision>
  <dcterms:created xsi:type="dcterms:W3CDTF">2019-10-12T13:59:23Z</dcterms:created>
  <dcterms:modified xsi:type="dcterms:W3CDTF">2020-02-15T14:43:08Z</dcterms:modified>
</cp:coreProperties>
</file>